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6"/>
  </p:notesMasterIdLst>
  <p:sldIdLst>
    <p:sldId id="449" r:id="rId5"/>
    <p:sldId id="454" r:id="rId6"/>
    <p:sldId id="456" r:id="rId7"/>
    <p:sldId id="462" r:id="rId8"/>
    <p:sldId id="476" r:id="rId9"/>
    <p:sldId id="458" r:id="rId10"/>
    <p:sldId id="475" r:id="rId11"/>
    <p:sldId id="477" r:id="rId12"/>
    <p:sldId id="273" r:id="rId13"/>
    <p:sldId id="276" r:id="rId14"/>
    <p:sldId id="304" r:id="rId15"/>
  </p:sldIdLst>
  <p:sldSz cx="10688638" cy="7562850"/>
  <p:notesSz cx="9296400" cy="7010400"/>
  <p:defaultTextStyle>
    <a:defPPr>
      <a:defRPr lang="es-ES"/>
    </a:defPPr>
    <a:lvl1pPr marL="0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66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Helvetica 35 Thin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Helvetica 35 Thin"/>
              </a:defRPr>
            </a:lvl1pPr>
          </a:lstStyle>
          <a:p>
            <a:fld id="{EDF7ED4E-6C21-4AD9-8FFE-EAEF35DF7AE6}" type="datetimeFigureOut">
              <a:rPr lang="es-ES" smtClean="0"/>
              <a:pPr/>
              <a:t>22/02/2021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90825" y="525463"/>
            <a:ext cx="37147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Helvetica 35 Thin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Helvetica 35 Thin"/>
              </a:defRPr>
            </a:lvl1pPr>
          </a:lstStyle>
          <a:p>
            <a:fld id="{7179680C-E284-4906-883D-705F28046AF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6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1pPr>
    <a:lvl2pPr marL="497754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2pPr>
    <a:lvl3pPr marL="995507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3pPr>
    <a:lvl4pPr marL="1493261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4pPr>
    <a:lvl5pPr marL="1991015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5pPr>
    <a:lvl6pPr marL="2488768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2526" y="1428540"/>
            <a:ext cx="7583589" cy="347693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9551" tIns="49775" rIns="99551" bIns="49775" rtlCol="0">
            <a:normAutofit/>
          </a:bodyPr>
          <a:lstStyle/>
          <a:p>
            <a:pPr marL="0" indent="0" algn="l" defTabSz="995507" rtl="0" eaLnBrk="1" latinLnBrk="0" hangingPunct="1">
              <a:spcBef>
                <a:spcPts val="217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5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95" y="1680634"/>
            <a:ext cx="7595850" cy="1902145"/>
          </a:xfrm>
        </p:spPr>
        <p:txBody>
          <a:bodyPr vert="horz" lIns="99551" tIns="49775" rIns="99551" bIns="49775" rtlCol="0" anchor="b" anchorCtr="0">
            <a:noAutofit/>
          </a:bodyPr>
          <a:lstStyle>
            <a:lvl1pPr marL="0" indent="0" algn="ctr" defTabSz="995507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5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94" y="3638079"/>
            <a:ext cx="7595852" cy="1010851"/>
          </a:xfrm>
        </p:spPr>
        <p:txBody>
          <a:bodyPr vert="horz" lIns="99551" tIns="49775" rIns="99551" bIns="49775" rtlCol="0">
            <a:normAutofit/>
          </a:bodyPr>
          <a:lstStyle>
            <a:lvl1pPr marL="0" indent="0" algn="ctr" defTabSz="995507" rtl="0" eaLnBrk="1" latinLnBrk="0" hangingPunct="1">
              <a:spcBef>
                <a:spcPts val="32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02" y="674759"/>
            <a:ext cx="4768677" cy="1281483"/>
          </a:xfrm>
        </p:spPr>
        <p:txBody>
          <a:bodyPr anchor="b"/>
          <a:lstStyle>
            <a:lvl1pPr algn="ctr">
              <a:defRPr sz="39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502" y="1971608"/>
            <a:ext cx="4768677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53"/>
              </a:spcBef>
              <a:buNone/>
              <a:defRPr sz="20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950543" y="396331"/>
            <a:ext cx="4275455" cy="586465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9551" tIns="49775" rIns="99551" bIns="49775" rtlCol="0">
            <a:normAutofit/>
          </a:bodyPr>
          <a:lstStyle>
            <a:lvl1pPr marL="0" indent="0" algn="l" defTabSz="995507" rtl="0" eaLnBrk="1" latinLnBrk="0" hangingPunct="1">
              <a:spcBef>
                <a:spcPts val="217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4724" y="406154"/>
            <a:ext cx="1781440" cy="61483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60" y="406154"/>
            <a:ext cx="7819779" cy="614831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50" y="3697396"/>
            <a:ext cx="98387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50" y="5261386"/>
            <a:ext cx="9838742" cy="1072640"/>
          </a:xfrm>
        </p:spPr>
        <p:txBody>
          <a:bodyPr>
            <a:normAutofit/>
          </a:bodyPr>
          <a:lstStyle>
            <a:lvl1pPr marL="0" indent="0" algn="ctr">
              <a:spcBef>
                <a:spcPts val="327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pPr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33648" y="400902"/>
            <a:ext cx="9821343" cy="312842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2" y="2650135"/>
            <a:ext cx="9417507" cy="1502066"/>
          </a:xfrm>
        </p:spPr>
        <p:txBody>
          <a:bodyPr anchor="b" anchorCtr="0"/>
          <a:lstStyle>
            <a:lvl1pPr algn="ctr">
              <a:defRPr sz="50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2" y="4119985"/>
            <a:ext cx="9417507" cy="165437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27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1" y="118633"/>
            <a:ext cx="9400807" cy="1474365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61" y="1764666"/>
            <a:ext cx="4489228" cy="4789805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3640" y="1764666"/>
            <a:ext cx="4489228" cy="4789805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0" y="118633"/>
            <a:ext cx="9400807" cy="147436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0" y="1602585"/>
            <a:ext cx="4489228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60" y="2588679"/>
            <a:ext cx="4489228" cy="3965793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639" y="1602585"/>
            <a:ext cx="4489228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639" y="2588679"/>
            <a:ext cx="4489228" cy="3965793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03" y="674759"/>
            <a:ext cx="4489228" cy="1281483"/>
          </a:xfrm>
        </p:spPr>
        <p:txBody>
          <a:bodyPr anchor="b"/>
          <a:lstStyle>
            <a:lvl1pPr algn="ctr">
              <a:defRPr sz="39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999" y="406153"/>
            <a:ext cx="4489228" cy="6148317"/>
          </a:xfrm>
        </p:spPr>
        <p:txBody>
          <a:bodyPr>
            <a:normAutofit/>
          </a:bodyPr>
          <a:lstStyle>
            <a:lvl1pPr>
              <a:spcBef>
                <a:spcPts val="2177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503" y="1971608"/>
            <a:ext cx="4489228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53"/>
              </a:spcBef>
              <a:buNone/>
              <a:defRPr sz="20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22/02/2021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61" y="118633"/>
            <a:ext cx="9400807" cy="1474365"/>
          </a:xfrm>
          <a:prstGeom prst="rect">
            <a:avLst/>
          </a:prstGeom>
        </p:spPr>
        <p:txBody>
          <a:bodyPr vert="horz" lIns="99551" tIns="49775" rIns="99551" bIns="49775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1" y="1764666"/>
            <a:ext cx="9400807" cy="4789805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847" y="6920669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ED61DAA8-529D-44E1-A625-7C193821CC78}" type="datetimeFigureOut">
              <a:rPr lang="es-ES" smtClean="0"/>
              <a:pPr/>
              <a:t>22/02/2021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133" y="6920669"/>
            <a:ext cx="5658691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2049" y="6920669"/>
            <a:ext cx="115793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3900">
                <a:solidFill>
                  <a:schemeClr val="bg1"/>
                </a:solidFill>
              </a:defRPr>
            </a:lvl1pPr>
          </a:lstStyle>
          <a:p>
            <a:fld id="{E423756C-498C-45E1-A9C0-78FDC991722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95507" rtl="0" eaLnBrk="1" latinLnBrk="0" hangingPunct="1"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80228" indent="-380228" algn="l" defTabSz="995507" rtl="0" eaLnBrk="1" latinLnBrk="0" hangingPunct="1">
        <a:spcBef>
          <a:spcPts val="217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6630" indent="-366402" algn="l" defTabSz="995507" rtl="0" eaLnBrk="1" latinLnBrk="0" hangingPunct="1">
        <a:spcBef>
          <a:spcPts val="6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54270" indent="-307639" algn="l" defTabSz="995507" rtl="0" eaLnBrk="1" latinLnBrk="0" hangingPunct="1">
        <a:spcBef>
          <a:spcPts val="6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5736" indent="-321466" algn="l" defTabSz="995507" rtl="0" eaLnBrk="1" latinLnBrk="0" hangingPunct="1">
        <a:spcBef>
          <a:spcPts val="6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83375" indent="-307639" algn="l" defTabSz="995507" rtl="0" eaLnBrk="1" latinLnBrk="0" hangingPunct="1">
        <a:spcBef>
          <a:spcPts val="6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991015" indent="-307639" algn="l" defTabSz="99550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05567" indent="-307639" algn="l" defTabSz="99550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611479" indent="-307639" algn="l" defTabSz="99550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27759" indent="-307639" algn="l" defTabSz="99550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randing udla 2013-01.jp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062" y="866582"/>
            <a:ext cx="9417507" cy="1502066"/>
          </a:xfrm>
        </p:spPr>
        <p:txBody>
          <a:bodyPr/>
          <a:lstStyle/>
          <a:p>
            <a:r>
              <a:rPr lang="es-MX" sz="3600" dirty="0">
                <a:solidFill>
                  <a:schemeClr val="tx1"/>
                </a:solidFill>
              </a:rPr>
              <a:t>Propuesta Tecnólogos para          Ingeniería Industrial UDLA</a:t>
            </a:r>
            <a:endParaRPr lang="es-EC" sz="36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7669" y="5365601"/>
            <a:ext cx="9417507" cy="1654373"/>
          </a:xfrm>
        </p:spPr>
        <p:txBody>
          <a:bodyPr/>
          <a:lstStyle/>
          <a:p>
            <a:r>
              <a:rPr lang="es-MX" dirty="0"/>
              <a:t>2021-20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53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15927" y="932"/>
            <a:ext cx="9075420" cy="1260475"/>
          </a:xfrm>
        </p:spPr>
        <p:txBody>
          <a:bodyPr/>
          <a:lstStyle/>
          <a:p>
            <a:pPr algn="l" defTabSz="862686">
              <a:defRPr/>
            </a:pPr>
            <a:r>
              <a:rPr lang="es-EC" sz="4000" b="1" kern="0" dirty="0">
                <a:solidFill>
                  <a:srgbClr val="9F031D"/>
                </a:solidFill>
                <a:latin typeface="Arial" pitchFamily="34" charset="0"/>
                <a:ea typeface="+mn-ea"/>
                <a:cs typeface="Arial" pitchFamily="34" charset="0"/>
              </a:rPr>
              <a:t>DIFERENCIADORES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33558" y="1764665"/>
            <a:ext cx="9052661" cy="5272987"/>
          </a:xfrm>
        </p:spPr>
        <p:txBody>
          <a:bodyPr>
            <a:normAutofit fontScale="77500" lnSpcReduction="20000"/>
          </a:bodyPr>
          <a:lstStyle/>
          <a:p>
            <a:r>
              <a:rPr lang="es-EC" dirty="0">
                <a:solidFill>
                  <a:schemeClr val="bg1"/>
                </a:solidFill>
              </a:rPr>
              <a:t>50% Administrativo y 50% Técnico</a:t>
            </a:r>
          </a:p>
          <a:p>
            <a:r>
              <a:rPr lang="es-EC" dirty="0">
                <a:solidFill>
                  <a:schemeClr val="bg1"/>
                </a:solidFill>
              </a:rPr>
              <a:t>Campo de acción muy amplio</a:t>
            </a:r>
          </a:p>
          <a:p>
            <a:r>
              <a:rPr lang="es-EC" dirty="0">
                <a:solidFill>
                  <a:schemeClr val="bg1"/>
                </a:solidFill>
              </a:rPr>
              <a:t>95% de empleabilidad</a:t>
            </a:r>
          </a:p>
          <a:p>
            <a:r>
              <a:rPr lang="es-EC" dirty="0">
                <a:solidFill>
                  <a:schemeClr val="bg1"/>
                </a:solidFill>
              </a:rPr>
              <a:t>Diseño y desarrollo de productos, desde la idea, el proceso hasta la distribución incluyendo el análisis financiero</a:t>
            </a:r>
          </a:p>
          <a:p>
            <a:r>
              <a:rPr lang="es-EC" dirty="0">
                <a:solidFill>
                  <a:schemeClr val="bg1"/>
                </a:solidFill>
              </a:rPr>
              <a:t>Más de 270 m2 de laboratorios con equipos de  tecnología de punta.</a:t>
            </a:r>
          </a:p>
          <a:p>
            <a:r>
              <a:rPr lang="es-EC" dirty="0">
                <a:solidFill>
                  <a:schemeClr val="bg1"/>
                </a:solidFill>
              </a:rPr>
              <a:t>Aplicación de Software técnico y administrativo especializado.  </a:t>
            </a:r>
          </a:p>
          <a:p>
            <a:r>
              <a:rPr lang="es-EC" dirty="0">
                <a:solidFill>
                  <a:schemeClr val="bg1"/>
                </a:solidFill>
              </a:rPr>
              <a:t>Visión amplia del negocio de organizaciones de manufactura y servicios.</a:t>
            </a:r>
          </a:p>
          <a:p>
            <a:r>
              <a:rPr lang="es-EC" dirty="0">
                <a:solidFill>
                  <a:schemeClr val="bg1"/>
                </a:solidFill>
              </a:rPr>
              <a:t>Contactos efectivos con la industria y empresas de servicios, de prestigio.</a:t>
            </a:r>
          </a:p>
          <a:p>
            <a:r>
              <a:rPr lang="es-EC" dirty="0">
                <a:solidFill>
                  <a:schemeClr val="bg1"/>
                </a:solidFill>
              </a:rPr>
              <a:t>Certificaciones adicionales durante la carrera.</a:t>
            </a:r>
          </a:p>
        </p:txBody>
      </p:sp>
    </p:spTree>
    <p:extLst>
      <p:ext uri="{BB962C8B-B14F-4D97-AF65-F5344CB8AC3E}">
        <p14:creationId xmlns:p14="http://schemas.microsoft.com/office/powerpoint/2010/main" val="221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0056" y="1090630"/>
            <a:ext cx="9170993" cy="681322"/>
          </a:xfrm>
        </p:spPr>
        <p:txBody>
          <a:bodyPr wrap="square">
            <a:spAutoFit/>
          </a:bodyPr>
          <a:lstStyle/>
          <a:p>
            <a:pPr algn="l" defTabSz="862686"/>
            <a:r>
              <a:rPr lang="es-EC" sz="3774" b="1" kern="0" dirty="0">
                <a:solidFill>
                  <a:srgbClr val="9F031D"/>
                </a:solidFill>
                <a:latin typeface="Arial" pitchFamily="34" charset="0"/>
                <a:ea typeface="+mn-ea"/>
                <a:cs typeface="Arial" pitchFamily="34" charset="0"/>
              </a:rPr>
              <a:t>MAYOR INFORMACIÓN:</a:t>
            </a:r>
            <a:endParaRPr lang="es-ES" sz="3774" b="1" kern="0" dirty="0">
              <a:solidFill>
                <a:srgbClr val="9F031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5921" y="1434174"/>
            <a:ext cx="8355795" cy="474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9206">
              <a:lnSpc>
                <a:spcPct val="200000"/>
              </a:lnSpc>
            </a:pPr>
            <a:endParaRPr lang="es-EC" sz="1887" dirty="0">
              <a:solidFill>
                <a:prstClr val="black"/>
              </a:solidFill>
            </a:endParaRPr>
          </a:p>
          <a:p>
            <a:pPr marL="323507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b="1" dirty="0">
                <a:solidFill>
                  <a:prstClr val="black"/>
                </a:solidFill>
              </a:rPr>
              <a:t>Director: </a:t>
            </a:r>
            <a:r>
              <a:rPr lang="es-EC" sz="2264" dirty="0">
                <a:solidFill>
                  <a:prstClr val="black"/>
                </a:solidFill>
              </a:rPr>
              <a:t>Christian Chimbo</a:t>
            </a:r>
          </a:p>
          <a:p>
            <a:pPr marL="323507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b="1" dirty="0">
                <a:solidFill>
                  <a:prstClr val="black"/>
                </a:solidFill>
              </a:rPr>
              <a:t>Teléfonos: </a:t>
            </a:r>
            <a:r>
              <a:rPr lang="es-EC" sz="2264" dirty="0">
                <a:solidFill>
                  <a:prstClr val="black"/>
                </a:solidFill>
              </a:rPr>
              <a:t>3970000 o 3981000 ext. 287 </a:t>
            </a:r>
          </a:p>
          <a:p>
            <a:pPr marL="1836108" lvl="3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dirty="0">
                <a:solidFill>
                  <a:prstClr val="black"/>
                </a:solidFill>
              </a:rPr>
              <a:t>0984619362</a:t>
            </a:r>
          </a:p>
          <a:p>
            <a:pPr marL="323507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b="1" dirty="0">
                <a:solidFill>
                  <a:prstClr val="black"/>
                </a:solidFill>
              </a:rPr>
              <a:t>Email: </a:t>
            </a:r>
            <a:r>
              <a:rPr lang="es-EC" sz="2264" dirty="0">
                <a:solidFill>
                  <a:prstClr val="black"/>
                </a:solidFill>
              </a:rPr>
              <a:t>christian.chimbo@udla.edu.ec </a:t>
            </a:r>
          </a:p>
          <a:p>
            <a:pPr marL="323507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b="1" dirty="0">
                <a:solidFill>
                  <a:prstClr val="black"/>
                </a:solidFill>
              </a:rPr>
              <a:t>Oficina: </a:t>
            </a:r>
            <a:r>
              <a:rPr lang="es-EC" sz="2264" dirty="0">
                <a:solidFill>
                  <a:prstClr val="black"/>
                </a:solidFill>
              </a:rPr>
              <a:t>Campus Queri, Bloque 4, Oficina 4, Planta Baja </a:t>
            </a:r>
          </a:p>
          <a:p>
            <a:pPr marL="323507" indent="-323507" defTabSz="93920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264" b="1" dirty="0">
                <a:solidFill>
                  <a:prstClr val="black"/>
                </a:solidFill>
              </a:rPr>
              <a:t>Horarios de atención: </a:t>
            </a:r>
            <a:r>
              <a:rPr lang="es-EC" sz="2264" dirty="0">
                <a:solidFill>
                  <a:prstClr val="black"/>
                </a:solidFill>
              </a:rPr>
              <a:t>Lunes a Viernes de 9:00 a 18:00 </a:t>
            </a:r>
          </a:p>
        </p:txBody>
      </p:sp>
    </p:spTree>
    <p:extLst>
      <p:ext uri="{BB962C8B-B14F-4D97-AF65-F5344CB8AC3E}">
        <p14:creationId xmlns:p14="http://schemas.microsoft.com/office/powerpoint/2010/main" val="268806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>
                <a:solidFill>
                  <a:schemeClr val="accent2">
                    <a:lumMod val="50000"/>
                  </a:schemeClr>
                </a:solidFill>
              </a:rPr>
              <a:t>Consideraciones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5888" y="1764666"/>
            <a:ext cx="5472608" cy="4789805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Se dispone de una base de datos importante de tecnólogos graduados de la UDLA de aproximadamente 800 entre estudiantes del último nivel y egresados de Tecnologías en Producción y Seguridad Industrial.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Horario fuera de la jornada laboral. A partir de las 17:50</a:t>
            </a:r>
            <a:endParaRPr lang="es-EC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7864599" y="4357489"/>
            <a:ext cx="1728192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800</a:t>
            </a:r>
            <a:endParaRPr lang="es-EC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20583" y="2773313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Tecnologías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</a:rPr>
              <a:t>UDLA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107" y="650876"/>
            <a:ext cx="8803005" cy="1474365"/>
          </a:xfrm>
        </p:spPr>
        <p:txBody>
          <a:bodyPr/>
          <a:lstStyle/>
          <a:p>
            <a:r>
              <a:rPr lang="es-MX" sz="4000" b="1" dirty="0">
                <a:solidFill>
                  <a:schemeClr val="accent2">
                    <a:lumMod val="50000"/>
                  </a:schemeClr>
                </a:solidFill>
              </a:rPr>
              <a:t>Tiempo de obtención de título de Ingeniero/a Industrial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107" y="2557289"/>
            <a:ext cx="7444604" cy="39971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La propuesta del tiempo para la obtención de la Ingeniería Industrial para los tecnólogos de la </a:t>
            </a:r>
            <a:r>
              <a:rPr lang="es-EC" b="1" dirty="0">
                <a:solidFill>
                  <a:schemeClr val="bg1"/>
                </a:solidFill>
              </a:rPr>
              <a:t>UDLA</a:t>
            </a:r>
            <a:r>
              <a:rPr lang="es-EC" dirty="0">
                <a:solidFill>
                  <a:schemeClr val="bg1"/>
                </a:solidFill>
              </a:rPr>
              <a:t> es en </a:t>
            </a:r>
            <a:r>
              <a:rPr lang="es-EC" b="1" dirty="0">
                <a:solidFill>
                  <a:schemeClr val="bg1"/>
                </a:solidFill>
              </a:rPr>
              <a:t>2 años</a:t>
            </a:r>
            <a:r>
              <a:rPr lang="es-EC" dirty="0">
                <a:solidFill>
                  <a:schemeClr val="bg1"/>
                </a:solidFill>
              </a:rPr>
              <a:t>. Se homologan 24 materias de 50 que dispone la malla de Ingeniería Industrial.</a:t>
            </a:r>
          </a:p>
          <a:p>
            <a:pPr algn="just"/>
            <a:r>
              <a:rPr lang="es-EC" dirty="0">
                <a:solidFill>
                  <a:schemeClr val="bg1"/>
                </a:solidFill>
              </a:rPr>
              <a:t>Se tomarán 22 materias en cuatro semestres. Además inglés de acuerdo al nivel del estudiante.</a:t>
            </a:r>
          </a:p>
          <a:p>
            <a:pPr algn="just"/>
            <a:r>
              <a:rPr lang="es-EC" dirty="0">
                <a:solidFill>
                  <a:schemeClr val="bg1"/>
                </a:solidFill>
              </a:rPr>
              <a:t>Se realizará una convalidación especial para las materias relacionadas con  matemáticas.</a:t>
            </a:r>
          </a:p>
          <a:p>
            <a:pPr algn="just"/>
            <a:endParaRPr lang="es-EC" dirty="0">
              <a:solidFill>
                <a:schemeClr val="bg1"/>
              </a:solidFill>
            </a:endParaRPr>
          </a:p>
          <a:p>
            <a:pPr algn="just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5" name="Heptágono 4"/>
          <p:cNvSpPr/>
          <p:nvPr/>
        </p:nvSpPr>
        <p:spPr>
          <a:xfrm>
            <a:off x="9016727" y="3781425"/>
            <a:ext cx="1440160" cy="1368152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C00000"/>
                </a:solidFill>
              </a:rPr>
              <a:t>2 años</a:t>
            </a:r>
            <a:endParaRPr lang="es-EC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5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839" y="24627"/>
            <a:ext cx="9400807" cy="1070504"/>
          </a:xfrm>
        </p:spPr>
        <p:txBody>
          <a:bodyPr/>
          <a:lstStyle/>
          <a:p>
            <a:r>
              <a:rPr lang="es-MX" sz="4800" b="1" dirty="0">
                <a:solidFill>
                  <a:schemeClr val="accent2">
                    <a:lumMod val="50000"/>
                  </a:schemeClr>
                </a:solidFill>
              </a:rPr>
              <a:t>Malla Curricular (1)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EA1275-7656-47C9-AE7D-3EA1AF08D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26" t="55614" r="23726" b="6960"/>
          <a:stretch/>
        </p:blipFill>
        <p:spPr>
          <a:xfrm>
            <a:off x="2536007" y="1095131"/>
            <a:ext cx="5976664" cy="56920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326AB3-A6DA-4C35-A9C2-289C34B0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38" y="2673959"/>
            <a:ext cx="463302" cy="418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5A7050-1383-49AF-9BE0-D3428F8D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38" y="4125190"/>
            <a:ext cx="463302" cy="418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B69511-E448-44C6-9E3B-7C9AEF6F2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38" y="3384614"/>
            <a:ext cx="463302" cy="418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F60E42-16D4-4A02-A2CB-1B518D05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11" y="4780895"/>
            <a:ext cx="463302" cy="4189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E8EB65-302C-4D4D-843D-B64948CA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51" y="5521471"/>
            <a:ext cx="463302" cy="4189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12E33C-DA74-466B-8838-849A443E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65" y="4125190"/>
            <a:ext cx="463302" cy="4189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3F39857-6755-4433-A733-7033FEBB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62" y="4130540"/>
            <a:ext cx="463302" cy="4189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182560-2AB6-44DE-8D79-3BC5A5C4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86" y="4085278"/>
            <a:ext cx="463302" cy="4189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FFFC5C-FE08-48C6-82DC-890329604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65" y="3389571"/>
            <a:ext cx="463302" cy="4189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6B012D-6F2B-4871-8452-CBDB4BA4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65" y="6258247"/>
            <a:ext cx="463302" cy="4189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8687997-5E64-4E9C-958A-6E94034767B2}"/>
              </a:ext>
            </a:extLst>
          </p:cNvPr>
          <p:cNvPicPr/>
          <p:nvPr/>
        </p:nvPicPr>
        <p:blipFill rotWithShape="1">
          <a:blip r:embed="rId4"/>
          <a:srcRect l="56797" t="25826" r="20272" b="11157"/>
          <a:stretch/>
        </p:blipFill>
        <p:spPr bwMode="auto">
          <a:xfrm>
            <a:off x="5208522" y="2697237"/>
            <a:ext cx="383704" cy="4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BC12BD9-9A32-4E95-9607-BA28AE2C4DCE}"/>
              </a:ext>
            </a:extLst>
          </p:cNvPr>
          <p:cNvPicPr/>
          <p:nvPr/>
        </p:nvPicPr>
        <p:blipFill rotWithShape="1">
          <a:blip r:embed="rId4"/>
          <a:srcRect l="56797" t="25826" r="20272" b="11157"/>
          <a:stretch/>
        </p:blipFill>
        <p:spPr bwMode="auto">
          <a:xfrm>
            <a:off x="5222861" y="3420029"/>
            <a:ext cx="383704" cy="4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1E4121-3764-48BB-9523-3C2F70CF3FEB}"/>
              </a:ext>
            </a:extLst>
          </p:cNvPr>
          <p:cNvPicPr/>
          <p:nvPr/>
        </p:nvPicPr>
        <p:blipFill rotWithShape="1">
          <a:blip r:embed="rId4"/>
          <a:srcRect l="56797" t="25826" r="20272" b="11157"/>
          <a:stretch/>
        </p:blipFill>
        <p:spPr bwMode="auto">
          <a:xfrm>
            <a:off x="6550038" y="2697237"/>
            <a:ext cx="383704" cy="4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D73A808-159B-45DB-8B23-3012FA6D2231}"/>
              </a:ext>
            </a:extLst>
          </p:cNvPr>
          <p:cNvPicPr/>
          <p:nvPr/>
        </p:nvPicPr>
        <p:blipFill rotWithShape="1">
          <a:blip r:embed="rId4"/>
          <a:srcRect l="56797" t="25826" r="20272" b="11157"/>
          <a:stretch/>
        </p:blipFill>
        <p:spPr bwMode="auto">
          <a:xfrm>
            <a:off x="7856324" y="2732590"/>
            <a:ext cx="383704" cy="4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6AF1011-C6B9-456D-86D3-CDFBD3F4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87" y="5574725"/>
            <a:ext cx="463302" cy="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9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D486DE-4A47-4351-8992-EB129E2F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75" t="47812" r="4763" b="12686"/>
          <a:stretch/>
        </p:blipFill>
        <p:spPr>
          <a:xfrm>
            <a:off x="1599903" y="1095130"/>
            <a:ext cx="7776864" cy="60895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839" y="24627"/>
            <a:ext cx="9400807" cy="1070504"/>
          </a:xfrm>
        </p:spPr>
        <p:txBody>
          <a:bodyPr/>
          <a:lstStyle/>
          <a:p>
            <a:r>
              <a:rPr lang="es-MX" sz="4800" b="1" dirty="0">
                <a:solidFill>
                  <a:schemeClr val="accent2">
                    <a:lumMod val="50000"/>
                  </a:schemeClr>
                </a:solidFill>
              </a:rPr>
              <a:t>Malla Curricular (2)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326AB3-A6DA-4C35-A9C2-289C34B0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07" y="4069457"/>
            <a:ext cx="463302" cy="418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B69511-E448-44C6-9E3B-7C9AEF6F2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84" y="2631828"/>
            <a:ext cx="463302" cy="4189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DBA19C6-2035-486C-B49B-781CA3F9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84" y="4721550"/>
            <a:ext cx="463302" cy="41894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6E76E1-3C64-4D58-8C6D-7E19B30E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22" y="6258248"/>
            <a:ext cx="463302" cy="41894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1C8EFA6-2895-48CF-9F4D-47C3EDF1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19" y="4717529"/>
            <a:ext cx="463302" cy="41894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D2AB6EE-40EC-429C-BA51-69A7F06A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40" y="5509617"/>
            <a:ext cx="463302" cy="41894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9B42D61-AF21-42B0-B140-1AF7758F7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07" y="4717529"/>
            <a:ext cx="463302" cy="4189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C6E607F-9103-462E-83FC-CA6D9322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826" y="6157689"/>
            <a:ext cx="463302" cy="41894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B759611-D754-4632-96DB-608FEEA88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695" y="2631827"/>
            <a:ext cx="463302" cy="4189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2B749F-C20C-4632-BE5F-452296712A93}"/>
              </a:ext>
            </a:extLst>
          </p:cNvPr>
          <p:cNvSpPr txBox="1"/>
          <p:nvPr/>
        </p:nvSpPr>
        <p:spPr>
          <a:xfrm>
            <a:off x="6410409" y="6329219"/>
            <a:ext cx="2616312" cy="276999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Prácticas Preprofesionales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DB69511-E448-44C6-9E3B-7C9AEF6F2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84" y="4069456"/>
            <a:ext cx="463302" cy="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823" y="201257"/>
            <a:ext cx="9649072" cy="638455"/>
          </a:xfrm>
        </p:spPr>
        <p:txBody>
          <a:bodyPr/>
          <a:lstStyle/>
          <a:p>
            <a:r>
              <a:rPr lang="es-MX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accent2">
                    <a:lumMod val="50000"/>
                  </a:schemeClr>
                </a:solidFill>
              </a:rPr>
              <a:t>Asignaturas a tomar en modalidad vespertina  </a:t>
            </a:r>
            <a:endParaRPr lang="es-EC" sz="32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43298"/>
              </p:ext>
            </p:extLst>
          </p:nvPr>
        </p:nvGraphicFramePr>
        <p:xfrm>
          <a:off x="2397997" y="995086"/>
          <a:ext cx="6218892" cy="1942307"/>
        </p:xfrm>
        <a:graphic>
          <a:graphicData uri="http://schemas.openxmlformats.org/drawingml/2006/table">
            <a:tbl>
              <a:tblPr/>
              <a:tblGrid>
                <a:gridCol w="1673245">
                  <a:extLst>
                    <a:ext uri="{9D8B030D-6E8A-4147-A177-3AD203B41FA5}">
                      <a16:colId xmlns:a16="http://schemas.microsoft.com/office/drawing/2014/main" val="2418575489"/>
                    </a:ext>
                  </a:extLst>
                </a:gridCol>
                <a:gridCol w="2872402">
                  <a:extLst>
                    <a:ext uri="{9D8B030D-6E8A-4147-A177-3AD203B41FA5}">
                      <a16:colId xmlns:a16="http://schemas.microsoft.com/office/drawing/2014/main" val="2443814054"/>
                    </a:ext>
                  </a:extLst>
                </a:gridCol>
                <a:gridCol w="1673245">
                  <a:extLst>
                    <a:ext uri="{9D8B030D-6E8A-4147-A177-3AD203B41FA5}">
                      <a16:colId xmlns:a16="http://schemas.microsoft.com/office/drawing/2014/main" val="2971505607"/>
                    </a:ext>
                  </a:extLst>
                </a:gridCol>
              </a:tblGrid>
              <a:tr h="15776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 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724073"/>
                  </a:ext>
                </a:extLst>
              </a:tr>
              <a:tr h="3820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91738"/>
                  </a:ext>
                </a:extLst>
              </a:tr>
              <a:tr h="2771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DE MATERIALES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68216"/>
                  </a:ext>
                </a:extLst>
              </a:tr>
              <a:tr h="503246"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41002"/>
                  </a:ext>
                </a:extLst>
              </a:tr>
              <a:tr h="2771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ADM. OPERACIONES II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24241"/>
                  </a:ext>
                </a:extLst>
              </a:tr>
              <a:tr h="2771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ELECTRÓNICA Y ELECTRICIDAD INDUSTRIAL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319556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34104"/>
              </p:ext>
            </p:extLst>
          </p:nvPr>
        </p:nvGraphicFramePr>
        <p:xfrm>
          <a:off x="2397997" y="3248141"/>
          <a:ext cx="6218892" cy="2931181"/>
        </p:xfrm>
        <a:graphic>
          <a:graphicData uri="http://schemas.openxmlformats.org/drawingml/2006/table">
            <a:tbl>
              <a:tblPr/>
              <a:tblGrid>
                <a:gridCol w="1673245">
                  <a:extLst>
                    <a:ext uri="{9D8B030D-6E8A-4147-A177-3AD203B41FA5}">
                      <a16:colId xmlns:a16="http://schemas.microsoft.com/office/drawing/2014/main" val="65251508"/>
                    </a:ext>
                  </a:extLst>
                </a:gridCol>
                <a:gridCol w="2872402">
                  <a:extLst>
                    <a:ext uri="{9D8B030D-6E8A-4147-A177-3AD203B41FA5}">
                      <a16:colId xmlns:a16="http://schemas.microsoft.com/office/drawing/2014/main" val="1862253124"/>
                    </a:ext>
                  </a:extLst>
                </a:gridCol>
                <a:gridCol w="1673245">
                  <a:extLst>
                    <a:ext uri="{9D8B030D-6E8A-4147-A177-3AD203B41FA5}">
                      <a16:colId xmlns:a16="http://schemas.microsoft.com/office/drawing/2014/main" val="3962900577"/>
                    </a:ext>
                  </a:extLst>
                </a:gridCol>
              </a:tblGrid>
              <a:tr h="17807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 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22888"/>
                  </a:ext>
                </a:extLst>
              </a:tr>
              <a:tr h="3561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312811"/>
                  </a:ext>
                </a:extLst>
              </a:tr>
              <a:tr h="3561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 PARA INGENIEROS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902063"/>
                  </a:ext>
                </a:extLst>
              </a:tr>
              <a:tr h="3598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POR PROCESOS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26391"/>
                  </a:ext>
                </a:extLst>
              </a:tr>
              <a:tr h="3561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MEDICIÓN</a:t>
                      </a:r>
                    </a:p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48811"/>
                  </a:ext>
                </a:extLst>
              </a:tr>
              <a:tr h="4343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DISEÑO DE EXPERIMENTOS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507807"/>
                  </a:ext>
                </a:extLst>
              </a:tr>
              <a:tr h="3561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LA CADENA DE ABASTECIMIENTO</a:t>
                      </a:r>
                    </a:p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18144"/>
                  </a:ext>
                </a:extLst>
              </a:tr>
              <a:tr h="5342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707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72136F-F215-4CFB-AA95-40ECEA5CB18A}"/>
              </a:ext>
            </a:extLst>
          </p:cNvPr>
          <p:cNvSpPr txBox="1"/>
          <p:nvPr/>
        </p:nvSpPr>
        <p:spPr>
          <a:xfrm>
            <a:off x="1357674" y="6301705"/>
            <a:ext cx="9330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</a:rPr>
              <a:t>Inglés se tomará de acuerdo al nivel de cada estudiante. En el caso de que se desee iniciar se lo hará desde Intermedio 1 y necesitará 4 semestres de inglés, es decir un nivel de inglés por semestre, sin alargar la duración propuesta.</a:t>
            </a:r>
            <a:endParaRPr lang="es-EC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238" y="21356"/>
            <a:ext cx="9400807" cy="454796"/>
          </a:xfrm>
        </p:spPr>
        <p:txBody>
          <a:bodyPr/>
          <a:lstStyle/>
          <a:p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Asignaturas a tomar en modalidad vespertina (cont.)</a:t>
            </a:r>
            <a:endParaRPr lang="es-EC" sz="28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56410"/>
              </p:ext>
            </p:extLst>
          </p:nvPr>
        </p:nvGraphicFramePr>
        <p:xfrm>
          <a:off x="2608015" y="447303"/>
          <a:ext cx="5760641" cy="3189249"/>
        </p:xfrm>
        <a:graphic>
          <a:graphicData uri="http://schemas.openxmlformats.org/drawingml/2006/table">
            <a:tbl>
              <a:tblPr/>
              <a:tblGrid>
                <a:gridCol w="1549950">
                  <a:extLst>
                    <a:ext uri="{9D8B030D-6E8A-4147-A177-3AD203B41FA5}">
                      <a16:colId xmlns:a16="http://schemas.microsoft.com/office/drawing/2014/main" val="1268351633"/>
                    </a:ext>
                  </a:extLst>
                </a:gridCol>
                <a:gridCol w="2660741">
                  <a:extLst>
                    <a:ext uri="{9D8B030D-6E8A-4147-A177-3AD203B41FA5}">
                      <a16:colId xmlns:a16="http://schemas.microsoft.com/office/drawing/2014/main" val="1109092119"/>
                    </a:ext>
                  </a:extLst>
                </a:gridCol>
                <a:gridCol w="1549950">
                  <a:extLst>
                    <a:ext uri="{9D8B030D-6E8A-4147-A177-3AD203B41FA5}">
                      <a16:colId xmlns:a16="http://schemas.microsoft.com/office/drawing/2014/main" val="1030857299"/>
                    </a:ext>
                  </a:extLst>
                </a:gridCol>
              </a:tblGrid>
              <a:tr h="22983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480493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54166"/>
                  </a:ext>
                </a:extLst>
              </a:tr>
              <a:tr h="3918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TRANSPORTE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4016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OPERATIVA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690156"/>
                  </a:ext>
                </a:extLst>
              </a:tr>
              <a:tr h="3479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 CONTINUA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36722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INDUSTRIALES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39315"/>
                  </a:ext>
                </a:extLst>
              </a:tr>
              <a:tr h="40442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 CAD CAM CAE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67135"/>
                  </a:ext>
                </a:extLst>
              </a:tr>
              <a:tr h="5237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ESTADÍSTICO DE PROCESOS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305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66778"/>
              </p:ext>
            </p:extLst>
          </p:nvPr>
        </p:nvGraphicFramePr>
        <p:xfrm>
          <a:off x="2608015" y="3781425"/>
          <a:ext cx="5785894" cy="3392372"/>
        </p:xfrm>
        <a:graphic>
          <a:graphicData uri="http://schemas.openxmlformats.org/drawingml/2006/table">
            <a:tbl>
              <a:tblPr/>
              <a:tblGrid>
                <a:gridCol w="1556744">
                  <a:extLst>
                    <a:ext uri="{9D8B030D-6E8A-4147-A177-3AD203B41FA5}">
                      <a16:colId xmlns:a16="http://schemas.microsoft.com/office/drawing/2014/main" val="1264078348"/>
                    </a:ext>
                  </a:extLst>
                </a:gridCol>
                <a:gridCol w="2672406">
                  <a:extLst>
                    <a:ext uri="{9D8B030D-6E8A-4147-A177-3AD203B41FA5}">
                      <a16:colId xmlns:a16="http://schemas.microsoft.com/office/drawing/2014/main" val="3950013971"/>
                    </a:ext>
                  </a:extLst>
                </a:gridCol>
                <a:gridCol w="1556744">
                  <a:extLst>
                    <a:ext uri="{9D8B030D-6E8A-4147-A177-3AD203B41FA5}">
                      <a16:colId xmlns:a16="http://schemas.microsoft.com/office/drawing/2014/main" val="787645304"/>
                    </a:ext>
                  </a:extLst>
                </a:gridCol>
              </a:tblGrid>
              <a:tr h="220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691729"/>
                  </a:ext>
                </a:extLst>
              </a:tr>
              <a:tr h="5678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30293"/>
                  </a:ext>
                </a:extLst>
              </a:tr>
              <a:tr h="4408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SIMULACIÓN DE PROCESOS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01335"/>
                  </a:ext>
                </a:extLst>
              </a:tr>
              <a:tr h="4408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 DE SERVICIOS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05663"/>
                  </a:ext>
                </a:extLst>
              </a:tr>
              <a:tr h="264587">
                <a:tc>
                  <a:txBody>
                    <a:bodyPr/>
                    <a:lstStyle/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955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INDUSTRIALES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86082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PNL Y EFICIENCIA ENERGÉTICA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927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DISEÑO DE PLANTAS INDUSTRIALES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98442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GERENCIAL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7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7971" y="181025"/>
            <a:ext cx="9400807" cy="1474365"/>
          </a:xfrm>
        </p:spPr>
        <p:txBody>
          <a:bodyPr/>
          <a:lstStyle/>
          <a:p>
            <a:r>
              <a:rPr lang="es-MX" sz="5400" b="1" dirty="0">
                <a:solidFill>
                  <a:schemeClr val="accent2">
                    <a:lumMod val="50000"/>
                  </a:schemeClr>
                </a:solidFill>
              </a:rPr>
              <a:t>Consideraciones: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7971" y="2197249"/>
            <a:ext cx="9400807" cy="4789805"/>
          </a:xfrm>
        </p:spPr>
        <p:txBody>
          <a:bodyPr>
            <a:normAutofit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</a:rPr>
              <a:t>Inglés</a:t>
            </a:r>
            <a:r>
              <a:rPr lang="es-EC" dirty="0">
                <a:solidFill>
                  <a:schemeClr val="bg1"/>
                </a:solidFill>
              </a:rPr>
              <a:t> (6 Niveles) Examen de Ubicación y será Virtual. Opción de veranos.</a:t>
            </a:r>
          </a:p>
          <a:p>
            <a:pPr algn="just"/>
            <a:r>
              <a:rPr lang="es-EC" b="1" dirty="0">
                <a:solidFill>
                  <a:schemeClr val="bg1"/>
                </a:solidFill>
              </a:rPr>
              <a:t>Matemáticas</a:t>
            </a:r>
            <a:r>
              <a:rPr lang="es-EC" dirty="0">
                <a:solidFill>
                  <a:schemeClr val="bg1"/>
                </a:solidFill>
              </a:rPr>
              <a:t> (Sábados, Curso especial con examen de convalidación)</a:t>
            </a:r>
          </a:p>
          <a:p>
            <a:pPr algn="just"/>
            <a:r>
              <a:rPr lang="es-EC" b="1" dirty="0">
                <a:solidFill>
                  <a:schemeClr val="bg1"/>
                </a:solidFill>
              </a:rPr>
              <a:t>Prácticas </a:t>
            </a:r>
            <a:r>
              <a:rPr lang="es-EC" dirty="0">
                <a:solidFill>
                  <a:schemeClr val="bg1"/>
                </a:solidFill>
              </a:rPr>
              <a:t>(Está dentro de materias que se convalidaría)</a:t>
            </a:r>
          </a:p>
          <a:p>
            <a:pPr marL="0" indent="0" algn="just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seguramientocalidad.enac.cl/images/acredita/logo-Acreditadora-Ch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64" y="1428392"/>
            <a:ext cx="3020965" cy="23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3839" y="-9459"/>
            <a:ext cx="9400807" cy="147436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ACREDITACIONES INTERNACIONALES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14860" y="4573513"/>
            <a:ext cx="4288076" cy="2477986"/>
          </a:xfrm>
          <a:prstGeom prst="rect">
            <a:avLst/>
          </a:prstGeom>
          <a:noFill/>
        </p:spPr>
        <p:txBody>
          <a:bodyPr wrap="square" lIns="100838" tIns="50419" rIns="100838" bIns="50419">
            <a:spAutoFit/>
          </a:bodyPr>
          <a:lstStyle/>
          <a:p>
            <a:pPr algn="ctr"/>
            <a:r>
              <a:rPr lang="es-ES" sz="220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carrera de Ingeniería Industrial de la UDLA se acreditó internacionalmente por 5 años. </a:t>
            </a:r>
          </a:p>
          <a:p>
            <a:pPr algn="ctr"/>
            <a:r>
              <a:rPr lang="es-ES" sz="220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en día se estamos en proceso de acreditación con EEUU.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887">
            <a:off x="1558655" y="1624358"/>
            <a:ext cx="5030248" cy="304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2062" t="15907" r="13652" b="14092"/>
          <a:stretch/>
        </p:blipFill>
        <p:spPr>
          <a:xfrm>
            <a:off x="1186895" y="4952167"/>
            <a:ext cx="5539286" cy="2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5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08C91530-CD86-4135-8099-EA0743496A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9084EE8C2B47E04BB2D41BC4C0CD3B3B" ma:contentTypeVersion="1" ma:contentTypeDescription="Cargar una imagen." ma:contentTypeScope="" ma:versionID="8429d3a3173167cdadabbd91eba03291">
  <xsd:schema xmlns:xsd="http://www.w3.org/2001/XMLSchema" xmlns:xs="http://www.w3.org/2001/XMLSchema" xmlns:p="http://schemas.microsoft.com/office/2006/metadata/properties" xmlns:ns1="http://schemas.microsoft.com/sharepoint/v3" xmlns:ns2="08C91530-CD86-4135-8099-EA0743496AFF" xmlns:ns3="http://schemas.microsoft.com/sharepoint/v3/fields" targetNamespace="http://schemas.microsoft.com/office/2006/metadata/properties" ma:root="true" ma:fieldsID="75d9081312b32b801c3e7d92d85f5804" ns1:_="" ns2:_="" ns3:_="">
    <xsd:import namespace="http://schemas.microsoft.com/sharepoint/v3"/>
    <xsd:import namespace="08C91530-CD86-4135-8099-EA0743496AF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publicación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28" nillable="true" ma:displayName="Fecha vigente hast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91530-CD86-4135-8099-EA0743496AF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9477D6-04E1-406C-AE1E-7C6973F577A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8C91530-CD86-4135-8099-EA0743496AFF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3248FD-8F7D-4197-A43E-F50751307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C91530-CD86-4135-8099-EA0743496AF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AA235-56FE-46DA-BEDC-8C97F3070D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536</Words>
  <Application>Microsoft Office PowerPoint</Application>
  <PresentationFormat>Personalizado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35 Thin</vt:lpstr>
      <vt:lpstr>News Gothic MT</vt:lpstr>
      <vt:lpstr>Wingdings 2</vt:lpstr>
      <vt:lpstr>Brisa</vt:lpstr>
      <vt:lpstr>Propuesta Tecnólogos para          Ingeniería Industrial UDLA</vt:lpstr>
      <vt:lpstr>Consideraciones </vt:lpstr>
      <vt:lpstr>Tiempo de obtención de título de Ingeniero/a Industrial</vt:lpstr>
      <vt:lpstr>Malla Curricular (1)</vt:lpstr>
      <vt:lpstr>Malla Curricular (2)</vt:lpstr>
      <vt:lpstr> Asignaturas a tomar en modalidad vespertina  </vt:lpstr>
      <vt:lpstr>Asignaturas a tomar en modalidad vespertina (cont.)</vt:lpstr>
      <vt:lpstr>Consideraciones:</vt:lpstr>
      <vt:lpstr>ACREDITACIONES INTERNACIONALES</vt:lpstr>
      <vt:lpstr>DIFERENCIADORES</vt:lpstr>
      <vt:lpstr>MAYOR INFORMACIÓN: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 2016</dc:title>
  <dc:creator>Giovanny Enriquez</dc:creator>
  <cp:lastModifiedBy>Maria Belen Encalada</cp:lastModifiedBy>
  <cp:revision>334</cp:revision>
  <dcterms:created xsi:type="dcterms:W3CDTF">2013-12-11T15:50:04Z</dcterms:created>
  <dcterms:modified xsi:type="dcterms:W3CDTF">2021-02-22T17:11:37Z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0x0101009148F5A04DDD49CBA7127AADA5FB792B00AADE34325A8B49CDA8BB4DB53328F214009084EE8C2B47E04BB2D41BC4C0CD3B3B</vt:lpwstr>
  </property>
</Properties>
</file>