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  <p:sldId id="259" r:id="rId7"/>
    <p:sldId id="260" r:id="rId8"/>
  </p:sldIdLst>
  <p:sldSz cx="12204700" cy="9010650"/>
  <p:notesSz cx="12204700" cy="9010650"/>
  <p:defaultTextStyle>
    <a:defPPr>
      <a:defRPr lang="es-EC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40C912-B9B1-4178-87BC-EF0FE93E23CB}" v="1" dt="2020-04-15T16:48:46.54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73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5352" y="2793301"/>
            <a:ext cx="10373995" cy="18922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30705" y="5045964"/>
            <a:ext cx="8543290" cy="2252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9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6991350" y="5295900"/>
            <a:ext cx="4381500" cy="27908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105900" y="5848350"/>
            <a:ext cx="1752600" cy="847090"/>
          </a:xfrm>
          <a:custGeom>
            <a:avLst/>
            <a:gdLst/>
            <a:ahLst/>
            <a:cxnLst/>
            <a:rect l="l" t="t" r="r" b="b"/>
            <a:pathLst>
              <a:path w="1752600" h="847090">
                <a:moveTo>
                  <a:pt x="1752600" y="0"/>
                </a:moveTo>
                <a:lnTo>
                  <a:pt x="0" y="0"/>
                </a:lnTo>
                <a:lnTo>
                  <a:pt x="0" y="552450"/>
                </a:lnTo>
                <a:lnTo>
                  <a:pt x="292100" y="552450"/>
                </a:lnTo>
                <a:lnTo>
                  <a:pt x="539115" y="846582"/>
                </a:lnTo>
                <a:lnTo>
                  <a:pt x="730250" y="552450"/>
                </a:lnTo>
                <a:lnTo>
                  <a:pt x="1752600" y="552450"/>
                </a:lnTo>
                <a:lnTo>
                  <a:pt x="1752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9105900" y="5848350"/>
            <a:ext cx="1752600" cy="847090"/>
          </a:xfrm>
          <a:custGeom>
            <a:avLst/>
            <a:gdLst/>
            <a:ahLst/>
            <a:cxnLst/>
            <a:rect l="l" t="t" r="r" b="b"/>
            <a:pathLst>
              <a:path w="1752600" h="847090">
                <a:moveTo>
                  <a:pt x="0" y="0"/>
                </a:moveTo>
                <a:lnTo>
                  <a:pt x="292100" y="0"/>
                </a:lnTo>
                <a:lnTo>
                  <a:pt x="730250" y="0"/>
                </a:lnTo>
                <a:lnTo>
                  <a:pt x="1752600" y="0"/>
                </a:lnTo>
                <a:lnTo>
                  <a:pt x="1752600" y="322199"/>
                </a:lnTo>
                <a:lnTo>
                  <a:pt x="1752600" y="460375"/>
                </a:lnTo>
                <a:lnTo>
                  <a:pt x="1752600" y="552450"/>
                </a:lnTo>
                <a:lnTo>
                  <a:pt x="730250" y="552450"/>
                </a:lnTo>
                <a:lnTo>
                  <a:pt x="539115" y="846582"/>
                </a:lnTo>
                <a:lnTo>
                  <a:pt x="292100" y="552450"/>
                </a:lnTo>
                <a:lnTo>
                  <a:pt x="0" y="552450"/>
                </a:lnTo>
                <a:lnTo>
                  <a:pt x="0" y="460375"/>
                </a:lnTo>
                <a:lnTo>
                  <a:pt x="0" y="322199"/>
                </a:lnTo>
                <a:lnTo>
                  <a:pt x="0" y="0"/>
                </a:lnTo>
                <a:close/>
              </a:path>
            </a:pathLst>
          </a:custGeom>
          <a:ln w="38106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10235" y="2072449"/>
            <a:ext cx="5309044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85420" y="2072449"/>
            <a:ext cx="5309044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5" y="4133850"/>
            <a:ext cx="12192000" cy="790575"/>
          </a:xfrm>
          <a:custGeom>
            <a:avLst/>
            <a:gdLst/>
            <a:ahLst/>
            <a:cxnLst/>
            <a:rect l="l" t="t" r="r" b="b"/>
            <a:pathLst>
              <a:path w="12192000" h="790575">
                <a:moveTo>
                  <a:pt x="12192000" y="0"/>
                </a:moveTo>
                <a:lnTo>
                  <a:pt x="0" y="0"/>
                </a:lnTo>
                <a:lnTo>
                  <a:pt x="0" y="790575"/>
                </a:lnTo>
                <a:lnTo>
                  <a:pt x="12192000" y="790575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8" y="7021761"/>
            <a:ext cx="2767116" cy="19888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305925" y="6819900"/>
            <a:ext cx="2895600" cy="2190750"/>
          </a:xfrm>
          <a:custGeom>
            <a:avLst/>
            <a:gdLst/>
            <a:ahLst/>
            <a:cxnLst/>
            <a:rect l="l" t="t" r="r" b="b"/>
            <a:pathLst>
              <a:path w="2895600" h="2190750">
                <a:moveTo>
                  <a:pt x="2895600" y="0"/>
                </a:moveTo>
                <a:lnTo>
                  <a:pt x="0" y="0"/>
                </a:lnTo>
                <a:lnTo>
                  <a:pt x="0" y="2190747"/>
                </a:lnTo>
                <a:lnTo>
                  <a:pt x="2895600" y="2190747"/>
                </a:lnTo>
                <a:lnTo>
                  <a:pt x="2895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434409" y="7021761"/>
            <a:ext cx="2767116" cy="1988887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89647" y="1459166"/>
            <a:ext cx="4042410" cy="1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0" i="0">
                <a:solidFill>
                  <a:srgbClr val="58585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0235" y="2072449"/>
            <a:ext cx="10984230" cy="59470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9598" y="8379904"/>
            <a:ext cx="3905504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10235" y="8379904"/>
            <a:ext cx="2807081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87384" y="8379904"/>
            <a:ext cx="2807081" cy="4505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9750" y="4352925"/>
            <a:ext cx="12563158" cy="416781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600" spc="5" dirty="0" err="1">
                <a:solidFill>
                  <a:srgbClr val="FFFFFF"/>
                </a:solidFill>
                <a:latin typeface="Arial Black"/>
                <a:cs typeface="Arial Black"/>
              </a:rPr>
              <a:t>Instructivo</a:t>
            </a:r>
            <a:r>
              <a:rPr sz="2600" spc="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sz="2600" spc="15" dirty="0">
                <a:solidFill>
                  <a:srgbClr val="FFFFFF"/>
                </a:solidFill>
                <a:latin typeface="Arial Black"/>
                <a:cs typeface="Arial Black"/>
              </a:rPr>
              <a:t>–</a:t>
            </a:r>
            <a:r>
              <a:rPr lang="es-MX" sz="2600" spc="15" dirty="0">
                <a:solidFill>
                  <a:srgbClr val="FFFFFF"/>
                </a:solidFill>
                <a:latin typeface="Arial Black"/>
                <a:cs typeface="Arial Black"/>
              </a:rPr>
              <a:t> </a:t>
            </a:r>
            <a:r>
              <a:rPr lang="es-MX" sz="2600" spc="10" dirty="0">
                <a:solidFill>
                  <a:srgbClr val="FFFFFF"/>
                </a:solidFill>
                <a:latin typeface="Arial Black"/>
                <a:cs typeface="Arial Black"/>
              </a:rPr>
              <a:t>Evalúe </a:t>
            </a:r>
            <a:r>
              <a:rPr lang="es-MX" sz="26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su ambiente </a:t>
            </a:r>
            <a:r>
              <a:rPr lang="es-MX" sz="26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de estudio online</a:t>
            </a:r>
            <a:endParaRPr sz="2600" dirty="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423585" y="900138"/>
            <a:ext cx="5433458" cy="235058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5875" marR="5080">
              <a:lnSpc>
                <a:spcPts val="4350"/>
              </a:lnSpc>
              <a:spcBef>
                <a:spcPts val="600"/>
              </a:spcBef>
            </a:pPr>
            <a:r>
              <a:rPr lang="es-MX" sz="4800" b="1" dirty="0">
                <a:solidFill>
                  <a:srgbClr val="585858"/>
                </a:solidFill>
                <a:latin typeface="Arial"/>
                <a:cs typeface="Arial"/>
              </a:rPr>
              <a:t>Añada la evaluación </a:t>
            </a:r>
            <a:r>
              <a:rPr lang="es-MX" sz="4800" b="1" dirty="0" smtClean="0">
                <a:solidFill>
                  <a:srgbClr val="585858"/>
                </a:solidFill>
                <a:latin typeface="Arial"/>
                <a:cs typeface="Arial"/>
              </a:rPr>
              <a:t>del ambiente </a:t>
            </a:r>
            <a:r>
              <a:rPr lang="es-MX" sz="4800" b="1" dirty="0" smtClean="0">
                <a:solidFill>
                  <a:srgbClr val="585858"/>
                </a:solidFill>
                <a:latin typeface="Arial"/>
                <a:cs typeface="Arial"/>
              </a:rPr>
              <a:t>de estudio online</a:t>
            </a:r>
            <a:endParaRPr lang="es-MX" sz="2000" dirty="0">
              <a:latin typeface="Carlito"/>
              <a:cs typeface="Carlito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222999" y="5213435"/>
            <a:ext cx="581025" cy="704850"/>
          </a:xfrm>
          <a:prstGeom prst="rect">
            <a:avLst/>
          </a:prstGeom>
          <a:solidFill>
            <a:srgbClr val="990033"/>
          </a:solidFill>
        </p:spPr>
        <p:txBody>
          <a:bodyPr vert="horz" wrap="square" lIns="0" tIns="18415" rIns="0" bIns="0" rtlCol="0">
            <a:spAutoFit/>
          </a:bodyPr>
          <a:lstStyle/>
          <a:p>
            <a:pPr marL="162560">
              <a:lnSpc>
                <a:spcPct val="100000"/>
              </a:lnSpc>
              <a:spcBef>
                <a:spcPts val="145"/>
              </a:spcBef>
            </a:pPr>
            <a:r>
              <a:rPr sz="3950" b="1" spc="15" dirty="0">
                <a:solidFill>
                  <a:srgbClr val="FFFFFF"/>
                </a:solidFill>
                <a:latin typeface="Carlito"/>
                <a:cs typeface="Carlito"/>
              </a:rPr>
              <a:t>2</a:t>
            </a:r>
            <a:endParaRPr sz="3950" dirty="0">
              <a:latin typeface="Carlito"/>
              <a:cs typeface="Carlito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113882" y="5333703"/>
            <a:ext cx="3204175" cy="25455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1550" spc="5" dirty="0">
                <a:latin typeface="Carlito"/>
                <a:cs typeface="Carlito"/>
              </a:rPr>
              <a:t>Seleccione la opción Sitio Web</a:t>
            </a:r>
            <a:endParaRPr sz="1550" dirty="0">
              <a:latin typeface="Carlito"/>
              <a:cs typeface="Carlito"/>
            </a:endParaRPr>
          </a:p>
        </p:txBody>
      </p:sp>
      <p:sp>
        <p:nvSpPr>
          <p:cNvPr id="32" name="object 2">
            <a:extLst>
              <a:ext uri="{FF2B5EF4-FFF2-40B4-BE49-F238E27FC236}">
                <a16:creationId xmlns="" xmlns:a16="http://schemas.microsoft.com/office/drawing/2014/main" id="{8FD1047B-58BD-4C0F-A515-6E592CF4A2DA}"/>
              </a:ext>
            </a:extLst>
          </p:cNvPr>
          <p:cNvSpPr txBox="1"/>
          <p:nvPr/>
        </p:nvSpPr>
        <p:spPr>
          <a:xfrm>
            <a:off x="5340350" y="1098810"/>
            <a:ext cx="571500" cy="714375"/>
          </a:xfrm>
          <a:prstGeom prst="rect">
            <a:avLst/>
          </a:prstGeom>
          <a:solidFill>
            <a:srgbClr val="990033"/>
          </a:solidFill>
        </p:spPr>
        <p:txBody>
          <a:bodyPr vert="horz" wrap="square" lIns="0" tIns="21590" rIns="0" bIns="0" rtlCol="0">
            <a:spAutoFit/>
          </a:bodyPr>
          <a:lstStyle/>
          <a:p>
            <a:pPr marL="160020">
              <a:lnSpc>
                <a:spcPct val="100000"/>
              </a:lnSpc>
              <a:spcBef>
                <a:spcPts val="170"/>
              </a:spcBef>
            </a:pPr>
            <a:r>
              <a:rPr sz="3950" b="1" spc="15" dirty="0">
                <a:solidFill>
                  <a:srgbClr val="FFFFFF"/>
                </a:solidFill>
                <a:latin typeface="Carlito"/>
                <a:cs typeface="Carlito"/>
              </a:rPr>
              <a:t>1</a:t>
            </a:r>
            <a:endParaRPr sz="3950">
              <a:latin typeface="Carlito"/>
              <a:cs typeface="Carlito"/>
            </a:endParaRPr>
          </a:p>
        </p:txBody>
      </p:sp>
      <p:sp>
        <p:nvSpPr>
          <p:cNvPr id="33" name="object 3">
            <a:extLst>
              <a:ext uri="{FF2B5EF4-FFF2-40B4-BE49-F238E27FC236}">
                <a16:creationId xmlns="" xmlns:a16="http://schemas.microsoft.com/office/drawing/2014/main" id="{F0AF5A7E-22F9-46A2-933D-86BCCEA8CB3A}"/>
              </a:ext>
            </a:extLst>
          </p:cNvPr>
          <p:cNvSpPr txBox="1"/>
          <p:nvPr/>
        </p:nvSpPr>
        <p:spPr>
          <a:xfrm>
            <a:off x="5983051" y="4234559"/>
            <a:ext cx="5855423" cy="508473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1600" b="1" spc="5" dirty="0">
                <a:latin typeface="Carlito"/>
                <a:cs typeface="Arial"/>
              </a:rPr>
              <a:t>En cada uno de sus equipos de clase </a:t>
            </a:r>
            <a:r>
              <a:rPr lang="es-MX" sz="1600" spc="5" dirty="0">
                <a:latin typeface="Carlito"/>
                <a:cs typeface="Arial"/>
              </a:rPr>
              <a:t>diríjase a la barra principal y seleccione la “Agregar más Pestañas”.</a:t>
            </a:r>
          </a:p>
        </p:txBody>
      </p:sp>
      <p:sp>
        <p:nvSpPr>
          <p:cNvPr id="40" name="object 20">
            <a:extLst>
              <a:ext uri="{FF2B5EF4-FFF2-40B4-BE49-F238E27FC236}">
                <a16:creationId xmlns="" xmlns:a16="http://schemas.microsoft.com/office/drawing/2014/main" id="{E4C8189D-7975-48F5-87D8-D4E81F29A43C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 ambiente </a:t>
            </a:r>
            <a:r>
              <a:rPr lang="es-MX" sz="28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de estudio </a:t>
            </a:r>
            <a:r>
              <a:rPr lang="es-MX" sz="28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online</a:t>
            </a:r>
            <a:endParaRPr sz="2800" dirty="0">
              <a:latin typeface="Arial Black"/>
              <a:cs typeface="Arial Black"/>
            </a:endParaRPr>
          </a:p>
        </p:txBody>
      </p:sp>
      <p:sp>
        <p:nvSpPr>
          <p:cNvPr id="41" name="object 3">
            <a:extLst>
              <a:ext uri="{FF2B5EF4-FFF2-40B4-BE49-F238E27FC236}">
                <a16:creationId xmlns="" xmlns:a16="http://schemas.microsoft.com/office/drawing/2014/main" id="{FDBF38E7-A4FA-4C17-B6A0-8C9EE7C3D424}"/>
              </a:ext>
            </a:extLst>
          </p:cNvPr>
          <p:cNvSpPr txBox="1"/>
          <p:nvPr/>
        </p:nvSpPr>
        <p:spPr>
          <a:xfrm>
            <a:off x="423585" y="4005540"/>
            <a:ext cx="4333558" cy="120789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 marR="284480" algn="just">
              <a:lnSpc>
                <a:spcPct val="103000"/>
              </a:lnSpc>
              <a:spcBef>
                <a:spcPts val="2905"/>
              </a:spcBef>
            </a:pPr>
            <a:r>
              <a:rPr lang="es-MX" dirty="0">
                <a:latin typeface="Carlito"/>
                <a:cs typeface="Carlito"/>
              </a:rPr>
              <a:t>En este procedimiento le indicamos como agregar la encuesta </a:t>
            </a:r>
            <a:r>
              <a:rPr lang="es-MX" dirty="0" smtClean="0">
                <a:latin typeface="Carlito"/>
                <a:cs typeface="Carlito"/>
              </a:rPr>
              <a:t>para que los estudiantes evalúen su ambiente de estudio online durante la pandemia.</a:t>
            </a:r>
            <a:endParaRPr lang="es-MX" dirty="0">
              <a:latin typeface="Carlito"/>
              <a:cs typeface="Carlito"/>
            </a:endParaRPr>
          </a:p>
        </p:txBody>
      </p:sp>
      <p:pic>
        <p:nvPicPr>
          <p:cNvPr id="31" name="Imagen 30">
            <a:extLst>
              <a:ext uri="{FF2B5EF4-FFF2-40B4-BE49-F238E27FC236}">
                <a16:creationId xmlns="" xmlns:a16="http://schemas.microsoft.com/office/drawing/2014/main" id="{7435479C-F0E6-48B6-AD83-DD948DDC6E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858" y="1140541"/>
            <a:ext cx="5855423" cy="2998289"/>
          </a:xfrm>
          <a:prstGeom prst="rect">
            <a:avLst/>
          </a:prstGeom>
          <a:ln w="28575">
            <a:solidFill>
              <a:srgbClr val="990033"/>
            </a:solidFill>
          </a:ln>
        </p:spPr>
      </p:pic>
      <p:sp>
        <p:nvSpPr>
          <p:cNvPr id="36" name="object 9">
            <a:extLst>
              <a:ext uri="{FF2B5EF4-FFF2-40B4-BE49-F238E27FC236}">
                <a16:creationId xmlns="" xmlns:a16="http://schemas.microsoft.com/office/drawing/2014/main" id="{6B25341D-7262-4B4E-AAD8-F6BC8C5F8321}"/>
              </a:ext>
            </a:extLst>
          </p:cNvPr>
          <p:cNvSpPr/>
          <p:nvPr/>
        </p:nvSpPr>
        <p:spPr>
          <a:xfrm>
            <a:off x="8527419" y="1267803"/>
            <a:ext cx="914400" cy="1174226"/>
          </a:xfrm>
          <a:custGeom>
            <a:avLst/>
            <a:gdLst/>
            <a:ahLst/>
            <a:cxnLst/>
            <a:rect l="l" t="t" r="r" b="b"/>
            <a:pathLst>
              <a:path w="1819275" h="1459229">
                <a:moveTo>
                  <a:pt x="316865" y="0"/>
                </a:moveTo>
                <a:lnTo>
                  <a:pt x="303275" y="563372"/>
                </a:lnTo>
                <a:lnTo>
                  <a:pt x="0" y="563372"/>
                </a:lnTo>
                <a:lnTo>
                  <a:pt x="0" y="1458722"/>
                </a:lnTo>
                <a:lnTo>
                  <a:pt x="1819275" y="1458722"/>
                </a:lnTo>
                <a:lnTo>
                  <a:pt x="1819275" y="563372"/>
                </a:lnTo>
                <a:lnTo>
                  <a:pt x="758063" y="563372"/>
                </a:lnTo>
                <a:lnTo>
                  <a:pt x="316865" y="0"/>
                </a:lnTo>
                <a:close/>
              </a:path>
            </a:pathLst>
          </a:custGeom>
          <a:solidFill>
            <a:srgbClr val="FFFFFF"/>
          </a:solidFill>
          <a:ln w="38100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9" name="Imagen 38">
            <a:extLst>
              <a:ext uri="{FF2B5EF4-FFF2-40B4-BE49-F238E27FC236}">
                <a16:creationId xmlns="" xmlns:a16="http://schemas.microsoft.com/office/drawing/2014/main" id="{AFF16ACA-63D0-4EBB-B915-5A3EE393F8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49549" y="1804010"/>
            <a:ext cx="666262" cy="549835"/>
          </a:xfrm>
          <a:prstGeom prst="rect">
            <a:avLst/>
          </a:prstGeom>
        </p:spPr>
      </p:pic>
      <p:pic>
        <p:nvPicPr>
          <p:cNvPr id="42" name="Imagen 41">
            <a:extLst>
              <a:ext uri="{FF2B5EF4-FFF2-40B4-BE49-F238E27FC236}">
                <a16:creationId xmlns="" xmlns:a16="http://schemas.microsoft.com/office/drawing/2014/main" id="{441B9210-20DE-40CE-B250-7DFC83B0EEF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47623"/>
          <a:stretch/>
        </p:blipFill>
        <p:spPr>
          <a:xfrm>
            <a:off x="828619" y="5659130"/>
            <a:ext cx="5175248" cy="2998289"/>
          </a:xfrm>
          <a:prstGeom prst="rect">
            <a:avLst/>
          </a:prstGeom>
          <a:ln w="28575">
            <a:solidFill>
              <a:srgbClr val="990033"/>
            </a:solidFill>
          </a:ln>
        </p:spPr>
      </p:pic>
      <p:sp>
        <p:nvSpPr>
          <p:cNvPr id="27" name="object 27"/>
          <p:cNvSpPr/>
          <p:nvPr/>
        </p:nvSpPr>
        <p:spPr>
          <a:xfrm rot="5400000">
            <a:off x="4319809" y="5097785"/>
            <a:ext cx="2173555" cy="5175248"/>
          </a:xfrm>
          <a:custGeom>
            <a:avLst/>
            <a:gdLst/>
            <a:ahLst/>
            <a:cxnLst/>
            <a:rect l="l" t="t" r="r" b="b"/>
            <a:pathLst>
              <a:path w="2524125" h="1069975">
                <a:moveTo>
                  <a:pt x="0" y="0"/>
                </a:moveTo>
                <a:lnTo>
                  <a:pt x="1472438" y="0"/>
                </a:lnTo>
                <a:lnTo>
                  <a:pt x="2103501" y="0"/>
                </a:lnTo>
                <a:lnTo>
                  <a:pt x="2524125" y="0"/>
                </a:lnTo>
                <a:lnTo>
                  <a:pt x="2524125" y="355600"/>
                </a:lnTo>
                <a:lnTo>
                  <a:pt x="2524125" y="508000"/>
                </a:lnTo>
                <a:lnTo>
                  <a:pt x="2524125" y="609600"/>
                </a:lnTo>
                <a:lnTo>
                  <a:pt x="2103501" y="609600"/>
                </a:lnTo>
                <a:lnTo>
                  <a:pt x="1539240" y="1069848"/>
                </a:lnTo>
                <a:lnTo>
                  <a:pt x="1472438" y="609600"/>
                </a:lnTo>
                <a:lnTo>
                  <a:pt x="0" y="609600"/>
                </a:lnTo>
                <a:lnTo>
                  <a:pt x="0" y="508000"/>
                </a:lnTo>
                <a:lnTo>
                  <a:pt x="0" y="35560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38106">
            <a:solidFill>
              <a:srgbClr val="99003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3" name="Imagen 42">
            <a:extLst>
              <a:ext uri="{FF2B5EF4-FFF2-40B4-BE49-F238E27FC236}">
                <a16:creationId xmlns="" xmlns:a16="http://schemas.microsoft.com/office/drawing/2014/main" id="{BE0D0856-E225-4E05-8276-FC8AD193E9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0682" y="6648569"/>
            <a:ext cx="1745657" cy="20108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6" name="object 20">
            <a:extLst>
              <a:ext uri="{FF2B5EF4-FFF2-40B4-BE49-F238E27FC236}">
                <a16:creationId xmlns="" xmlns:a16="http://schemas.microsoft.com/office/drawing/2014/main" id="{4B16F21C-3602-4806-A72F-47E8E6775672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 ambiente </a:t>
            </a:r>
            <a:r>
              <a:rPr lang="es-MX" sz="28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de estudio online</a:t>
            </a:r>
            <a:endParaRPr sz="2800" dirty="0">
              <a:latin typeface="Arial Black"/>
              <a:cs typeface="Arial Black"/>
            </a:endParaRPr>
          </a:p>
        </p:txBody>
      </p:sp>
      <p:sp>
        <p:nvSpPr>
          <p:cNvPr id="14" name="object 29">
            <a:extLst>
              <a:ext uri="{FF2B5EF4-FFF2-40B4-BE49-F238E27FC236}">
                <a16:creationId xmlns="" xmlns:a16="http://schemas.microsoft.com/office/drawing/2014/main" id="{6799FBE1-3D3D-45CE-835E-3D47B5049B77}"/>
              </a:ext>
            </a:extLst>
          </p:cNvPr>
          <p:cNvSpPr/>
          <p:nvPr/>
        </p:nvSpPr>
        <p:spPr>
          <a:xfrm>
            <a:off x="935990" y="5769258"/>
            <a:ext cx="571500" cy="704850"/>
          </a:xfrm>
          <a:custGeom>
            <a:avLst/>
            <a:gdLst/>
            <a:ahLst/>
            <a:cxnLst/>
            <a:rect l="l" t="t" r="r" b="b"/>
            <a:pathLst>
              <a:path w="571500" h="704850">
                <a:moveTo>
                  <a:pt x="571500" y="0"/>
                </a:moveTo>
                <a:lnTo>
                  <a:pt x="0" y="0"/>
                </a:lnTo>
                <a:lnTo>
                  <a:pt x="0" y="704850"/>
                </a:lnTo>
                <a:lnTo>
                  <a:pt x="571500" y="704850"/>
                </a:lnTo>
                <a:lnTo>
                  <a:pt x="5715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0">
            <a:extLst>
              <a:ext uri="{FF2B5EF4-FFF2-40B4-BE49-F238E27FC236}">
                <a16:creationId xmlns="" xmlns:a16="http://schemas.microsoft.com/office/drawing/2014/main" id="{3D03BC58-395B-4005-BFC3-05F16F3A02B2}"/>
              </a:ext>
            </a:extLst>
          </p:cNvPr>
          <p:cNvSpPr txBox="1"/>
          <p:nvPr/>
        </p:nvSpPr>
        <p:spPr>
          <a:xfrm>
            <a:off x="935990" y="6028653"/>
            <a:ext cx="426084" cy="35496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1925">
              <a:lnSpc>
                <a:spcPts val="2260"/>
              </a:lnSpc>
            </a:pPr>
            <a:r>
              <a:rPr lang="es-MX" sz="3950" b="1" spc="15" dirty="0">
                <a:solidFill>
                  <a:srgbClr val="FFFFFF"/>
                </a:solidFill>
                <a:latin typeface="Carlito"/>
                <a:cs typeface="Carlito"/>
              </a:rPr>
              <a:t>4</a:t>
            </a:r>
            <a:endParaRPr sz="3950" dirty="0">
              <a:latin typeface="Carlito"/>
              <a:cs typeface="Carlito"/>
            </a:endParaRPr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F94C570C-05C5-4381-B768-54AE122F355A}"/>
              </a:ext>
            </a:extLst>
          </p:cNvPr>
          <p:cNvSpPr txBox="1"/>
          <p:nvPr/>
        </p:nvSpPr>
        <p:spPr>
          <a:xfrm>
            <a:off x="7973458" y="1615375"/>
            <a:ext cx="498689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pc="10" dirty="0">
                <a:latin typeface="Carlito"/>
                <a:cs typeface="Carlito"/>
              </a:rPr>
              <a:t>Ingrese la siguiente información: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22" name="object 6">
            <a:extLst>
              <a:ext uri="{FF2B5EF4-FFF2-40B4-BE49-F238E27FC236}">
                <a16:creationId xmlns="" xmlns:a16="http://schemas.microsoft.com/office/drawing/2014/main" id="{89615815-AE05-440A-8A28-4B16A04AFEB7}"/>
              </a:ext>
            </a:extLst>
          </p:cNvPr>
          <p:cNvSpPr txBox="1"/>
          <p:nvPr/>
        </p:nvSpPr>
        <p:spPr>
          <a:xfrm>
            <a:off x="1815585" y="5935822"/>
            <a:ext cx="5512032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MX" sz="1800" spc="10" dirty="0">
                <a:latin typeface="Carlito"/>
                <a:cs typeface="Carlito"/>
              </a:rPr>
              <a:t>De clic en Guardar </a:t>
            </a:r>
            <a:endParaRPr sz="1800" dirty="0">
              <a:latin typeface="Carlito"/>
              <a:cs typeface="Carlito"/>
            </a:endParaRPr>
          </a:p>
        </p:txBody>
      </p:sp>
      <p:sp>
        <p:nvSpPr>
          <p:cNvPr id="24" name="object 29">
            <a:extLst>
              <a:ext uri="{FF2B5EF4-FFF2-40B4-BE49-F238E27FC236}">
                <a16:creationId xmlns="" xmlns:a16="http://schemas.microsoft.com/office/drawing/2014/main" id="{C3ACDDB3-506C-4C4F-8D84-85A8717B1D0F}"/>
              </a:ext>
            </a:extLst>
          </p:cNvPr>
          <p:cNvSpPr/>
          <p:nvPr/>
        </p:nvSpPr>
        <p:spPr>
          <a:xfrm>
            <a:off x="7223324" y="1609725"/>
            <a:ext cx="571500" cy="704850"/>
          </a:xfrm>
          <a:custGeom>
            <a:avLst/>
            <a:gdLst/>
            <a:ahLst/>
            <a:cxnLst/>
            <a:rect l="l" t="t" r="r" b="b"/>
            <a:pathLst>
              <a:path w="571500" h="704850">
                <a:moveTo>
                  <a:pt x="571500" y="0"/>
                </a:moveTo>
                <a:lnTo>
                  <a:pt x="0" y="0"/>
                </a:lnTo>
                <a:lnTo>
                  <a:pt x="0" y="704850"/>
                </a:lnTo>
                <a:lnTo>
                  <a:pt x="571500" y="704850"/>
                </a:lnTo>
                <a:lnTo>
                  <a:pt x="5715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30">
            <a:extLst>
              <a:ext uri="{FF2B5EF4-FFF2-40B4-BE49-F238E27FC236}">
                <a16:creationId xmlns="" xmlns:a16="http://schemas.microsoft.com/office/drawing/2014/main" id="{9EF28461-B85D-4D29-B6C5-E6470C0A0822}"/>
              </a:ext>
            </a:extLst>
          </p:cNvPr>
          <p:cNvSpPr txBox="1"/>
          <p:nvPr/>
        </p:nvSpPr>
        <p:spPr>
          <a:xfrm>
            <a:off x="7223324" y="1869120"/>
            <a:ext cx="426084" cy="354969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pPr marL="161925">
              <a:lnSpc>
                <a:spcPts val="2260"/>
              </a:lnSpc>
            </a:pPr>
            <a:r>
              <a:rPr lang="es-MX" sz="3950" b="1" spc="15" dirty="0">
                <a:solidFill>
                  <a:srgbClr val="FFFFFF"/>
                </a:solidFill>
                <a:latin typeface="Carlito"/>
                <a:cs typeface="Carlito"/>
              </a:rPr>
              <a:t>3</a:t>
            </a:r>
            <a:endParaRPr sz="3950" dirty="0">
              <a:latin typeface="Carlito"/>
              <a:cs typeface="Carlito"/>
            </a:endParaRPr>
          </a:p>
        </p:txBody>
      </p:sp>
      <p:sp>
        <p:nvSpPr>
          <p:cNvPr id="26" name="object 13">
            <a:extLst>
              <a:ext uri="{FF2B5EF4-FFF2-40B4-BE49-F238E27FC236}">
                <a16:creationId xmlns="" xmlns:a16="http://schemas.microsoft.com/office/drawing/2014/main" id="{D148D4B4-CB6E-4800-8107-56922B763DA1}"/>
              </a:ext>
            </a:extLst>
          </p:cNvPr>
          <p:cNvSpPr txBox="1"/>
          <p:nvPr/>
        </p:nvSpPr>
        <p:spPr>
          <a:xfrm>
            <a:off x="7327617" y="2491305"/>
            <a:ext cx="4704682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es-MX" sz="2000" spc="-10" dirty="0">
                <a:latin typeface="Carlito"/>
                <a:cs typeface="Carlito"/>
              </a:rPr>
              <a:t>Nombre de la pestaña: </a:t>
            </a:r>
            <a:r>
              <a:rPr lang="es-MX" sz="2000" b="1" spc="10" dirty="0" smtClean="0">
                <a:latin typeface="Carlito"/>
                <a:cs typeface="Carlito"/>
              </a:rPr>
              <a:t>Ambiente </a:t>
            </a:r>
            <a:r>
              <a:rPr lang="es-MX" sz="2000" b="1" spc="10" dirty="0" smtClean="0">
                <a:latin typeface="Carlito"/>
                <a:cs typeface="Carlito"/>
              </a:rPr>
              <a:t>de estudio online</a:t>
            </a:r>
            <a:endParaRPr lang="es-MX" sz="2000" b="1" spc="-25" dirty="0">
              <a:latin typeface="Carlito"/>
              <a:cs typeface="Carlito"/>
            </a:endParaRPr>
          </a:p>
          <a:p>
            <a:pPr marL="12065">
              <a:lnSpc>
                <a:spcPct val="100000"/>
              </a:lnSpc>
              <a:spcBef>
                <a:spcPts val="100"/>
              </a:spcBef>
              <a:tabLst>
                <a:tab pos="355600" algn="l"/>
                <a:tab pos="356235" algn="l"/>
              </a:tabLst>
            </a:pPr>
            <a:r>
              <a:rPr lang="es-MX" sz="2000" dirty="0">
                <a:latin typeface="Carlito"/>
                <a:cs typeface="Carlito"/>
              </a:rPr>
              <a:t>URL: </a:t>
            </a:r>
            <a:r>
              <a:rPr lang="es-ES" sz="2000" dirty="0" smtClean="0"/>
              <a:t>https</a:t>
            </a:r>
            <a:r>
              <a:rPr lang="es-ES" sz="2000" dirty="0"/>
              <a:t>://bit.ly/3bu43kF</a:t>
            </a:r>
            <a:endParaRPr sz="1600" dirty="0">
              <a:latin typeface="Carlito"/>
              <a:cs typeface="Carlito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150" y="1474773"/>
            <a:ext cx="5657850" cy="3314700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550" y="5684936"/>
            <a:ext cx="1835189" cy="7566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9525" y="9525"/>
            <a:ext cx="12192000" cy="781050"/>
          </a:xfrm>
          <a:custGeom>
            <a:avLst/>
            <a:gdLst/>
            <a:ahLst/>
            <a:cxnLst/>
            <a:rect l="l" t="t" r="r" b="b"/>
            <a:pathLst>
              <a:path w="12192000" h="781050">
                <a:moveTo>
                  <a:pt x="12192000" y="0"/>
                </a:moveTo>
                <a:lnTo>
                  <a:pt x="0" y="0"/>
                </a:lnTo>
                <a:lnTo>
                  <a:pt x="0" y="781050"/>
                </a:lnTo>
                <a:lnTo>
                  <a:pt x="12192000" y="781050"/>
                </a:lnTo>
                <a:lnTo>
                  <a:pt x="12192000" y="0"/>
                </a:lnTo>
                <a:close/>
              </a:path>
            </a:pathLst>
          </a:custGeom>
          <a:solidFill>
            <a:srgbClr val="9900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20">
            <a:extLst>
              <a:ext uri="{FF2B5EF4-FFF2-40B4-BE49-F238E27FC236}">
                <a16:creationId xmlns="" xmlns:a16="http://schemas.microsoft.com/office/drawing/2014/main" id="{6DD0F023-A6F7-4867-8003-3E296CD021DA}"/>
              </a:ext>
            </a:extLst>
          </p:cNvPr>
          <p:cNvSpPr txBox="1"/>
          <p:nvPr/>
        </p:nvSpPr>
        <p:spPr>
          <a:xfrm>
            <a:off x="473392" y="183832"/>
            <a:ext cx="12410758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MX" sz="2800" spc="10" dirty="0">
                <a:solidFill>
                  <a:srgbClr val="FFFFFF"/>
                </a:solidFill>
                <a:latin typeface="Arial Black"/>
                <a:cs typeface="Arial Black"/>
              </a:rPr>
              <a:t>Evalúe su ambiente </a:t>
            </a:r>
            <a:r>
              <a:rPr lang="es-MX" sz="2800" spc="10" dirty="0" smtClean="0">
                <a:solidFill>
                  <a:srgbClr val="FFFFFF"/>
                </a:solidFill>
                <a:latin typeface="Arial Black"/>
                <a:cs typeface="Arial Black"/>
              </a:rPr>
              <a:t>de estudio online</a:t>
            </a:r>
            <a:endParaRPr lang="es-MX" sz="2800" dirty="0">
              <a:latin typeface="Arial Black"/>
              <a:cs typeface="Arial Black"/>
            </a:endParaRPr>
          </a:p>
        </p:txBody>
      </p:sp>
      <p:sp>
        <p:nvSpPr>
          <p:cNvPr id="21" name="object 20">
            <a:extLst>
              <a:ext uri="{FF2B5EF4-FFF2-40B4-BE49-F238E27FC236}">
                <a16:creationId xmlns="" xmlns:a16="http://schemas.microsoft.com/office/drawing/2014/main" id="{E2EDBEA6-044B-429B-A479-440D9FAC22A9}"/>
              </a:ext>
            </a:extLst>
          </p:cNvPr>
          <p:cNvSpPr txBox="1"/>
          <p:nvPr/>
        </p:nvSpPr>
        <p:spPr>
          <a:xfrm>
            <a:off x="1377950" y="7382148"/>
            <a:ext cx="9448800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20"/>
              </a:spcBef>
            </a:pPr>
            <a:r>
              <a:rPr lang="es-MX" sz="2000" spc="-70" dirty="0">
                <a:latin typeface="Arial"/>
                <a:cs typeface="Arial"/>
              </a:rPr>
              <a:t>Se </a:t>
            </a:r>
            <a:r>
              <a:rPr lang="es-MX" sz="2000" spc="-70" dirty="0" smtClean="0">
                <a:latin typeface="Arial"/>
                <a:cs typeface="Arial"/>
              </a:rPr>
              <a:t>visualizará la encuesta de evaluación </a:t>
            </a:r>
            <a:r>
              <a:rPr lang="es-MX" sz="2000" spc="-70" dirty="0">
                <a:latin typeface="Arial"/>
                <a:cs typeface="Arial"/>
              </a:rPr>
              <a:t>dentro de la pestaña </a:t>
            </a:r>
            <a:r>
              <a:rPr lang="es-MX" sz="2000" b="1" spc="10" dirty="0" smtClean="0">
                <a:latin typeface="Carlito"/>
                <a:cs typeface="Carlito"/>
              </a:rPr>
              <a:t>Ambiente de estudio online</a:t>
            </a:r>
            <a:r>
              <a:rPr lang="es-MX" sz="2000" b="1" spc="10" dirty="0" smtClean="0">
                <a:latin typeface="Carlito"/>
                <a:cs typeface="Carlito"/>
              </a:rPr>
              <a:t>. </a:t>
            </a:r>
            <a:r>
              <a:rPr lang="es-MX" sz="2000" spc="-70" dirty="0">
                <a:latin typeface="Arial"/>
                <a:cs typeface="Arial"/>
              </a:rPr>
              <a:t>Se rellena </a:t>
            </a:r>
            <a:r>
              <a:rPr lang="es-MX" sz="2000" spc="-70" dirty="0" smtClean="0">
                <a:latin typeface="Arial"/>
                <a:cs typeface="Arial"/>
              </a:rPr>
              <a:t>una sola encuesta por estudiante</a:t>
            </a:r>
          </a:p>
          <a:p>
            <a:pPr marL="12700">
              <a:spcBef>
                <a:spcPts val="20"/>
              </a:spcBef>
            </a:pPr>
            <a:endParaRPr lang="es-MX" sz="2000" spc="-7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lang="es-MX" sz="2000" spc="-70" dirty="0" smtClean="0">
                <a:latin typeface="Arial"/>
                <a:cs typeface="Arial"/>
              </a:rPr>
              <a:t>. </a:t>
            </a:r>
            <a:r>
              <a:rPr lang="es-MX" sz="2000" spc="-70" dirty="0">
                <a:latin typeface="Arial"/>
                <a:cs typeface="Arial"/>
              </a:rPr>
              <a:t>Por favor pídale a sus estudiantes el completarla.</a:t>
            </a:r>
            <a:endParaRPr sz="2000" dirty="0">
              <a:latin typeface="Arial"/>
              <a:cs typeface="Arial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50" y="1328314"/>
            <a:ext cx="8410575" cy="55530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78FE93391FE648BA014CC9878AB8A2" ma:contentTypeVersion="5" ma:contentTypeDescription="Create a new document." ma:contentTypeScope="" ma:versionID="93360fa4dfffd3f708e1abaf13325bf1">
  <xsd:schema xmlns:xsd="http://www.w3.org/2001/XMLSchema" xmlns:xs="http://www.w3.org/2001/XMLSchema" xmlns:p="http://schemas.microsoft.com/office/2006/metadata/properties" xmlns:ns2="5e5a2435-bd93-474d-9e93-e4c382217b9e" xmlns:ns3="c288ba6f-5c70-4a63-a1d3-9bde22cfbb5a" targetNamespace="http://schemas.microsoft.com/office/2006/metadata/properties" ma:root="true" ma:fieldsID="8bc9ada502c9493b646904d138ecb828" ns2:_="" ns3:_="">
    <xsd:import namespace="5e5a2435-bd93-474d-9e93-e4c382217b9e"/>
    <xsd:import namespace="c288ba6f-5c70-4a63-a1d3-9bde22cfbb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a2435-bd93-474d-9e93-e4c382217b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8ba6f-5c70-4a63-a1d3-9bde22cfbb5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49D7156-E7C4-462E-9162-D6CBF7C522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a2435-bd93-474d-9e93-e4c382217b9e"/>
    <ds:schemaRef ds:uri="c288ba6f-5c70-4a63-a1d3-9bde22cfbb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0949DF-5A58-412F-8186-3346870D8E3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4B020FD-7007-4C78-A4D6-68084D684CC8}">
  <ds:schemaRefs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c288ba6f-5c70-4a63-a1d3-9bde22cfbb5a"/>
    <ds:schemaRef ds:uri="5e5a2435-bd93-474d-9e93-e4c382217b9e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</TotalTime>
  <Words>142</Words>
  <Application>Microsoft Office PowerPoint</Application>
  <PresentationFormat>Personalizado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Carlito</vt:lpstr>
      <vt:lpstr>Office Theme</vt:lpstr>
      <vt:lpstr>Instructivo – Evalúe su ambiente de estudio online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Instructivo – Genere y Agende reuniones MS Teams</dc:title>
  <dc:creator>Ana Paulina Páez</dc:creator>
  <cp:lastModifiedBy>virginia puyana</cp:lastModifiedBy>
  <cp:revision>32</cp:revision>
  <dcterms:created xsi:type="dcterms:W3CDTF">2020-03-26T21:18:26Z</dcterms:created>
  <dcterms:modified xsi:type="dcterms:W3CDTF">2021-01-15T18:06:03Z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2020-03-20T00:00:00Z</vt:filetime>
  </property>
  <property fmtid="{D5CDD505-2E9C-101B-9397-08002B2CF9AE}" pid="3" name="LastSaved">
    <vt:filetime>2020-03-26T00:00:00Z</vt:filetime>
  </property>
  <property fmtid="{D5CDD505-2E9C-101B-9397-08002B2CF9AE}" pid="4" name="ContentTypeId">
    <vt:lpwstr>0x0101009B78FE93391FE648BA014CC9878AB8A2</vt:lpwstr>
  </property>
</Properties>
</file>