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8" r:id="rId6"/>
    <p:sldId id="259" r:id="rId7"/>
    <p:sldId id="260" r:id="rId8"/>
  </p:sldIdLst>
  <p:sldSz cx="12204700" cy="9010650"/>
  <p:notesSz cx="12204700" cy="901065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40C912-B9B1-4178-87BC-EF0FE93E23CB}" v="1" dt="2020-04-15T16:48:46.54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336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5352" y="2793301"/>
            <a:ext cx="10373995" cy="18922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30705" y="5045964"/>
            <a:ext cx="8543290" cy="225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434408" y="7021761"/>
            <a:ext cx="2767116" cy="19888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305925" y="6819900"/>
            <a:ext cx="2895600" cy="2190750"/>
          </a:xfrm>
          <a:custGeom>
            <a:avLst/>
            <a:gdLst/>
            <a:ahLst/>
            <a:cxnLst/>
            <a:rect l="l" t="t" r="r" b="b"/>
            <a:pathLst>
              <a:path w="2895600" h="2190750">
                <a:moveTo>
                  <a:pt x="2895600" y="0"/>
                </a:moveTo>
                <a:lnTo>
                  <a:pt x="0" y="0"/>
                </a:lnTo>
                <a:lnTo>
                  <a:pt x="0" y="2190747"/>
                </a:lnTo>
                <a:lnTo>
                  <a:pt x="2895600" y="2190747"/>
                </a:lnTo>
                <a:lnTo>
                  <a:pt x="2895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434409" y="7021761"/>
            <a:ext cx="2767116" cy="19888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305925" y="6819900"/>
            <a:ext cx="2895600" cy="2190750"/>
          </a:xfrm>
          <a:custGeom>
            <a:avLst/>
            <a:gdLst/>
            <a:ahLst/>
            <a:cxnLst/>
            <a:rect l="l" t="t" r="r" b="b"/>
            <a:pathLst>
              <a:path w="2895600" h="2190750">
                <a:moveTo>
                  <a:pt x="2895600" y="0"/>
                </a:moveTo>
                <a:lnTo>
                  <a:pt x="0" y="0"/>
                </a:lnTo>
                <a:lnTo>
                  <a:pt x="0" y="2190747"/>
                </a:lnTo>
                <a:lnTo>
                  <a:pt x="2895600" y="2190747"/>
                </a:lnTo>
                <a:lnTo>
                  <a:pt x="2895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991350" y="5295900"/>
            <a:ext cx="4381500" cy="27908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105900" y="5848350"/>
            <a:ext cx="1752600" cy="847090"/>
          </a:xfrm>
          <a:custGeom>
            <a:avLst/>
            <a:gdLst/>
            <a:ahLst/>
            <a:cxnLst/>
            <a:rect l="l" t="t" r="r" b="b"/>
            <a:pathLst>
              <a:path w="1752600" h="847090">
                <a:moveTo>
                  <a:pt x="1752600" y="0"/>
                </a:moveTo>
                <a:lnTo>
                  <a:pt x="0" y="0"/>
                </a:lnTo>
                <a:lnTo>
                  <a:pt x="0" y="552450"/>
                </a:lnTo>
                <a:lnTo>
                  <a:pt x="292100" y="552450"/>
                </a:lnTo>
                <a:lnTo>
                  <a:pt x="539115" y="846582"/>
                </a:lnTo>
                <a:lnTo>
                  <a:pt x="730250" y="552450"/>
                </a:lnTo>
                <a:lnTo>
                  <a:pt x="1752600" y="552450"/>
                </a:lnTo>
                <a:lnTo>
                  <a:pt x="1752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105900" y="5848350"/>
            <a:ext cx="1752600" cy="847090"/>
          </a:xfrm>
          <a:custGeom>
            <a:avLst/>
            <a:gdLst/>
            <a:ahLst/>
            <a:cxnLst/>
            <a:rect l="l" t="t" r="r" b="b"/>
            <a:pathLst>
              <a:path w="1752600" h="847090">
                <a:moveTo>
                  <a:pt x="0" y="0"/>
                </a:moveTo>
                <a:lnTo>
                  <a:pt x="292100" y="0"/>
                </a:lnTo>
                <a:lnTo>
                  <a:pt x="730250" y="0"/>
                </a:lnTo>
                <a:lnTo>
                  <a:pt x="1752600" y="0"/>
                </a:lnTo>
                <a:lnTo>
                  <a:pt x="1752600" y="322199"/>
                </a:lnTo>
                <a:lnTo>
                  <a:pt x="1752600" y="460375"/>
                </a:lnTo>
                <a:lnTo>
                  <a:pt x="1752600" y="552450"/>
                </a:lnTo>
                <a:lnTo>
                  <a:pt x="730250" y="552450"/>
                </a:lnTo>
                <a:lnTo>
                  <a:pt x="539115" y="846582"/>
                </a:lnTo>
                <a:lnTo>
                  <a:pt x="292100" y="552450"/>
                </a:lnTo>
                <a:lnTo>
                  <a:pt x="0" y="552450"/>
                </a:lnTo>
                <a:lnTo>
                  <a:pt x="0" y="460375"/>
                </a:lnTo>
                <a:lnTo>
                  <a:pt x="0" y="322199"/>
                </a:lnTo>
                <a:lnTo>
                  <a:pt x="0" y="0"/>
                </a:lnTo>
                <a:close/>
              </a:path>
            </a:pathLst>
          </a:custGeom>
          <a:ln w="38106">
            <a:solidFill>
              <a:srgbClr val="9900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525" y="9525"/>
            <a:ext cx="12192000" cy="781050"/>
          </a:xfrm>
          <a:custGeom>
            <a:avLst/>
            <a:gdLst/>
            <a:ahLst/>
            <a:cxnLst/>
            <a:rect l="l" t="t" r="r" b="b"/>
            <a:pathLst>
              <a:path w="12192000" h="781050">
                <a:moveTo>
                  <a:pt x="12192000" y="0"/>
                </a:moveTo>
                <a:lnTo>
                  <a:pt x="0" y="0"/>
                </a:lnTo>
                <a:lnTo>
                  <a:pt x="0" y="781050"/>
                </a:lnTo>
                <a:lnTo>
                  <a:pt x="12192000" y="781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0235" y="2072449"/>
            <a:ext cx="5309044" cy="5947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5420" y="2072449"/>
            <a:ext cx="5309044" cy="5947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434408" y="7021761"/>
            <a:ext cx="2767116" cy="19888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525" y="4133850"/>
            <a:ext cx="12192000" cy="790575"/>
          </a:xfrm>
          <a:custGeom>
            <a:avLst/>
            <a:gdLst/>
            <a:ahLst/>
            <a:cxnLst/>
            <a:rect l="l" t="t" r="r" b="b"/>
            <a:pathLst>
              <a:path w="12192000" h="790575">
                <a:moveTo>
                  <a:pt x="12192000" y="0"/>
                </a:moveTo>
                <a:lnTo>
                  <a:pt x="0" y="0"/>
                </a:lnTo>
                <a:lnTo>
                  <a:pt x="0" y="790575"/>
                </a:lnTo>
                <a:lnTo>
                  <a:pt x="12192000" y="790575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305925" y="6819900"/>
            <a:ext cx="2895600" cy="2190750"/>
          </a:xfrm>
          <a:custGeom>
            <a:avLst/>
            <a:gdLst/>
            <a:ahLst/>
            <a:cxnLst/>
            <a:rect l="l" t="t" r="r" b="b"/>
            <a:pathLst>
              <a:path w="2895600" h="2190750">
                <a:moveTo>
                  <a:pt x="2895600" y="0"/>
                </a:moveTo>
                <a:lnTo>
                  <a:pt x="0" y="0"/>
                </a:lnTo>
                <a:lnTo>
                  <a:pt x="0" y="2190747"/>
                </a:lnTo>
                <a:lnTo>
                  <a:pt x="2895600" y="2190747"/>
                </a:lnTo>
                <a:lnTo>
                  <a:pt x="2895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434408" y="7021761"/>
            <a:ext cx="2767116" cy="19888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525" y="9525"/>
            <a:ext cx="12192000" cy="781050"/>
          </a:xfrm>
          <a:custGeom>
            <a:avLst/>
            <a:gdLst/>
            <a:ahLst/>
            <a:cxnLst/>
            <a:rect l="l" t="t" r="r" b="b"/>
            <a:pathLst>
              <a:path w="12192000" h="781050">
                <a:moveTo>
                  <a:pt x="12192000" y="0"/>
                </a:moveTo>
                <a:lnTo>
                  <a:pt x="0" y="0"/>
                </a:lnTo>
                <a:lnTo>
                  <a:pt x="0" y="781050"/>
                </a:lnTo>
                <a:lnTo>
                  <a:pt x="12192000" y="781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305925" y="6819900"/>
            <a:ext cx="2895600" cy="2190750"/>
          </a:xfrm>
          <a:custGeom>
            <a:avLst/>
            <a:gdLst/>
            <a:ahLst/>
            <a:cxnLst/>
            <a:rect l="l" t="t" r="r" b="b"/>
            <a:pathLst>
              <a:path w="2895600" h="2190750">
                <a:moveTo>
                  <a:pt x="2895600" y="0"/>
                </a:moveTo>
                <a:lnTo>
                  <a:pt x="0" y="0"/>
                </a:lnTo>
                <a:lnTo>
                  <a:pt x="0" y="2190747"/>
                </a:lnTo>
                <a:lnTo>
                  <a:pt x="2895600" y="2190747"/>
                </a:lnTo>
                <a:lnTo>
                  <a:pt x="2895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434409" y="7021761"/>
            <a:ext cx="2767116" cy="19888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9647" y="1459166"/>
            <a:ext cx="4042410" cy="177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0235" y="2072449"/>
            <a:ext cx="10984230" cy="5947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9598" y="8379904"/>
            <a:ext cx="3905504" cy="450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10235" y="8379904"/>
            <a:ext cx="2807081" cy="450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7384" y="8379904"/>
            <a:ext cx="2807081" cy="450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it.ly/3nu6Hub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3392" y="4317365"/>
            <a:ext cx="11343958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00" spc="5" dirty="0" err="1">
                <a:solidFill>
                  <a:srgbClr val="FFFFFF"/>
                </a:solidFill>
                <a:latin typeface="Arial Black"/>
                <a:cs typeface="Arial Black"/>
              </a:rPr>
              <a:t>Instructivo</a:t>
            </a:r>
            <a:r>
              <a:rPr sz="2800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Arial Black"/>
                <a:cs typeface="Arial Black"/>
              </a:rPr>
              <a:t>–</a:t>
            </a:r>
            <a:r>
              <a:rPr lang="es-MX" sz="280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es-MX" sz="2800" spc="10" dirty="0">
                <a:solidFill>
                  <a:srgbClr val="FFFFFF"/>
                </a:solidFill>
                <a:latin typeface="Arial Black"/>
                <a:cs typeface="Arial Black"/>
              </a:rPr>
              <a:t>Evalúe sus clases virtuales en MS Teams</a:t>
            </a:r>
            <a:endParaRPr sz="2800" dirty="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25" y="9525"/>
            <a:ext cx="12192000" cy="781050"/>
          </a:xfrm>
          <a:custGeom>
            <a:avLst/>
            <a:gdLst/>
            <a:ahLst/>
            <a:cxnLst/>
            <a:rect l="l" t="t" r="r" b="b"/>
            <a:pathLst>
              <a:path w="12192000" h="781050">
                <a:moveTo>
                  <a:pt x="12192000" y="0"/>
                </a:moveTo>
                <a:lnTo>
                  <a:pt x="0" y="0"/>
                </a:lnTo>
                <a:lnTo>
                  <a:pt x="0" y="781050"/>
                </a:lnTo>
                <a:lnTo>
                  <a:pt x="12192000" y="781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21252" y="1536918"/>
            <a:ext cx="4790757" cy="1786323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5875" marR="5080">
              <a:lnSpc>
                <a:spcPts val="4350"/>
              </a:lnSpc>
              <a:spcBef>
                <a:spcPts val="600"/>
              </a:spcBef>
            </a:pPr>
            <a:r>
              <a:rPr lang="es-MX" sz="4800" b="1" dirty="0">
                <a:solidFill>
                  <a:srgbClr val="585858"/>
                </a:solidFill>
                <a:latin typeface="Arial"/>
                <a:cs typeface="Arial"/>
              </a:rPr>
              <a:t>Añada la evaluación de </a:t>
            </a:r>
            <a:r>
              <a:rPr lang="es-MX" sz="4800" dirty="0">
                <a:solidFill>
                  <a:srgbClr val="585858"/>
                </a:solidFill>
                <a:latin typeface="Arial"/>
                <a:cs typeface="Arial"/>
              </a:rPr>
              <a:t>clases virtuales </a:t>
            </a:r>
            <a:endParaRPr lang="es-MX" sz="2000" dirty="0">
              <a:latin typeface="Carlito"/>
              <a:cs typeface="Carlit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22999" y="5213435"/>
            <a:ext cx="581025" cy="704850"/>
          </a:xfrm>
          <a:prstGeom prst="rect">
            <a:avLst/>
          </a:prstGeom>
          <a:solidFill>
            <a:srgbClr val="990033"/>
          </a:solidFill>
        </p:spPr>
        <p:txBody>
          <a:bodyPr vert="horz" wrap="square" lIns="0" tIns="18415" rIns="0" bIns="0" rtlCol="0">
            <a:spAutoFit/>
          </a:bodyPr>
          <a:lstStyle/>
          <a:p>
            <a:pPr marL="162560">
              <a:lnSpc>
                <a:spcPct val="100000"/>
              </a:lnSpc>
              <a:spcBef>
                <a:spcPts val="145"/>
              </a:spcBef>
            </a:pPr>
            <a:r>
              <a:rPr sz="3950" b="1" spc="15" dirty="0">
                <a:solidFill>
                  <a:srgbClr val="FFFFFF"/>
                </a:solidFill>
                <a:latin typeface="Carlito"/>
                <a:cs typeface="Carlito"/>
              </a:rPr>
              <a:t>2</a:t>
            </a:r>
            <a:endParaRPr sz="3950" dirty="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13882" y="5333703"/>
            <a:ext cx="3204175" cy="25455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MX" sz="1550" spc="5" dirty="0">
                <a:latin typeface="Carlito"/>
                <a:cs typeface="Carlito"/>
              </a:rPr>
              <a:t>Seleccione la opción Sitio Web</a:t>
            </a:r>
            <a:endParaRPr sz="1550" dirty="0">
              <a:latin typeface="Carlito"/>
              <a:cs typeface="Carlito"/>
            </a:endParaRPr>
          </a:p>
        </p:txBody>
      </p:sp>
      <p:sp>
        <p:nvSpPr>
          <p:cNvPr id="32" name="object 2">
            <a:extLst>
              <a:ext uri="{FF2B5EF4-FFF2-40B4-BE49-F238E27FC236}">
                <a16:creationId xmlns:a16="http://schemas.microsoft.com/office/drawing/2014/main" id="{8FD1047B-58BD-4C0F-A515-6E592CF4A2DA}"/>
              </a:ext>
            </a:extLst>
          </p:cNvPr>
          <p:cNvSpPr txBox="1"/>
          <p:nvPr/>
        </p:nvSpPr>
        <p:spPr>
          <a:xfrm>
            <a:off x="5340350" y="1098810"/>
            <a:ext cx="571500" cy="714375"/>
          </a:xfrm>
          <a:prstGeom prst="rect">
            <a:avLst/>
          </a:prstGeom>
          <a:solidFill>
            <a:srgbClr val="990033"/>
          </a:solidFill>
        </p:spPr>
        <p:txBody>
          <a:bodyPr vert="horz" wrap="square" lIns="0" tIns="21590" rIns="0" bIns="0" rtlCol="0">
            <a:spAutoFit/>
          </a:bodyPr>
          <a:lstStyle/>
          <a:p>
            <a:pPr marL="160020">
              <a:lnSpc>
                <a:spcPct val="100000"/>
              </a:lnSpc>
              <a:spcBef>
                <a:spcPts val="170"/>
              </a:spcBef>
            </a:pPr>
            <a:r>
              <a:rPr sz="3950" b="1" spc="15" dirty="0">
                <a:solidFill>
                  <a:srgbClr val="FFFFFF"/>
                </a:solidFill>
                <a:latin typeface="Carlito"/>
                <a:cs typeface="Carlito"/>
              </a:rPr>
              <a:t>1</a:t>
            </a:r>
            <a:endParaRPr sz="3950">
              <a:latin typeface="Carlito"/>
              <a:cs typeface="Carlito"/>
            </a:endParaRPr>
          </a:p>
        </p:txBody>
      </p:sp>
      <p:sp>
        <p:nvSpPr>
          <p:cNvPr id="33" name="object 3">
            <a:extLst>
              <a:ext uri="{FF2B5EF4-FFF2-40B4-BE49-F238E27FC236}">
                <a16:creationId xmlns:a16="http://schemas.microsoft.com/office/drawing/2014/main" id="{F0AF5A7E-22F9-46A2-933D-86BCCEA8CB3A}"/>
              </a:ext>
            </a:extLst>
          </p:cNvPr>
          <p:cNvSpPr txBox="1"/>
          <p:nvPr/>
        </p:nvSpPr>
        <p:spPr>
          <a:xfrm>
            <a:off x="5983051" y="4234559"/>
            <a:ext cx="5855423" cy="5084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MX" sz="1600" b="1" spc="5" dirty="0">
                <a:latin typeface="Carlito"/>
                <a:cs typeface="Arial"/>
              </a:rPr>
              <a:t>En cada uno de sus equipos de clase </a:t>
            </a:r>
            <a:r>
              <a:rPr lang="es-MX" sz="1600" spc="5" dirty="0">
                <a:latin typeface="Carlito"/>
                <a:cs typeface="Arial"/>
              </a:rPr>
              <a:t>diríjase a la barra principal y seleccione la “Agregar más Pestañas”.</a:t>
            </a:r>
          </a:p>
        </p:txBody>
      </p:sp>
      <p:sp>
        <p:nvSpPr>
          <p:cNvPr id="40" name="object 20">
            <a:extLst>
              <a:ext uri="{FF2B5EF4-FFF2-40B4-BE49-F238E27FC236}">
                <a16:creationId xmlns:a16="http://schemas.microsoft.com/office/drawing/2014/main" id="{E4C8189D-7975-48F5-87D8-D4E81F29A43C}"/>
              </a:ext>
            </a:extLst>
          </p:cNvPr>
          <p:cNvSpPr txBox="1"/>
          <p:nvPr/>
        </p:nvSpPr>
        <p:spPr>
          <a:xfrm>
            <a:off x="473392" y="183832"/>
            <a:ext cx="12410758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MX" sz="2800" spc="10" dirty="0">
                <a:solidFill>
                  <a:srgbClr val="FFFFFF"/>
                </a:solidFill>
                <a:latin typeface="Arial Black"/>
                <a:cs typeface="Arial Black"/>
              </a:rPr>
              <a:t>Evalúe sus clases virtuales en MS Teams</a:t>
            </a:r>
            <a:endParaRPr sz="2800" dirty="0">
              <a:latin typeface="Arial Black"/>
              <a:cs typeface="Arial Black"/>
            </a:endParaRPr>
          </a:p>
        </p:txBody>
      </p:sp>
      <p:sp>
        <p:nvSpPr>
          <p:cNvPr id="41" name="object 3">
            <a:extLst>
              <a:ext uri="{FF2B5EF4-FFF2-40B4-BE49-F238E27FC236}">
                <a16:creationId xmlns:a16="http://schemas.microsoft.com/office/drawing/2014/main" id="{FDBF38E7-A4FA-4C17-B6A0-8C9EE7C3D424}"/>
              </a:ext>
            </a:extLst>
          </p:cNvPr>
          <p:cNvSpPr txBox="1"/>
          <p:nvPr/>
        </p:nvSpPr>
        <p:spPr>
          <a:xfrm>
            <a:off x="473392" y="3302060"/>
            <a:ext cx="4333558" cy="92256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 marR="284480" algn="just">
              <a:lnSpc>
                <a:spcPct val="103000"/>
              </a:lnSpc>
              <a:spcBef>
                <a:spcPts val="2905"/>
              </a:spcBef>
            </a:pPr>
            <a:r>
              <a:rPr lang="es-MX" dirty="0">
                <a:latin typeface="Carlito"/>
                <a:cs typeface="Carlito"/>
              </a:rPr>
              <a:t>En este procedimiento le indicamos como agregar la encuesta definida por UDLA para la evaluación de las clases virtuales.</a:t>
            </a:r>
          </a:p>
        </p:txBody>
      </p:sp>
      <p:pic>
        <p:nvPicPr>
          <p:cNvPr id="31" name="Imagen 30">
            <a:extLst>
              <a:ext uri="{FF2B5EF4-FFF2-40B4-BE49-F238E27FC236}">
                <a16:creationId xmlns:a16="http://schemas.microsoft.com/office/drawing/2014/main" id="{7435479C-F0E6-48B6-AD83-DD948DDC6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7858" y="1140541"/>
            <a:ext cx="5855423" cy="2998289"/>
          </a:xfrm>
          <a:prstGeom prst="rect">
            <a:avLst/>
          </a:prstGeom>
          <a:ln w="28575">
            <a:solidFill>
              <a:srgbClr val="990033"/>
            </a:solidFill>
          </a:ln>
        </p:spPr>
      </p:pic>
      <p:sp>
        <p:nvSpPr>
          <p:cNvPr id="36" name="object 9">
            <a:extLst>
              <a:ext uri="{FF2B5EF4-FFF2-40B4-BE49-F238E27FC236}">
                <a16:creationId xmlns:a16="http://schemas.microsoft.com/office/drawing/2014/main" id="{6B25341D-7262-4B4E-AAD8-F6BC8C5F8321}"/>
              </a:ext>
            </a:extLst>
          </p:cNvPr>
          <p:cNvSpPr/>
          <p:nvPr/>
        </p:nvSpPr>
        <p:spPr>
          <a:xfrm>
            <a:off x="8527419" y="1267803"/>
            <a:ext cx="914400" cy="1174226"/>
          </a:xfrm>
          <a:custGeom>
            <a:avLst/>
            <a:gdLst/>
            <a:ahLst/>
            <a:cxnLst/>
            <a:rect l="l" t="t" r="r" b="b"/>
            <a:pathLst>
              <a:path w="1819275" h="1459229">
                <a:moveTo>
                  <a:pt x="316865" y="0"/>
                </a:moveTo>
                <a:lnTo>
                  <a:pt x="303275" y="563372"/>
                </a:lnTo>
                <a:lnTo>
                  <a:pt x="0" y="563372"/>
                </a:lnTo>
                <a:lnTo>
                  <a:pt x="0" y="1458722"/>
                </a:lnTo>
                <a:lnTo>
                  <a:pt x="1819275" y="1458722"/>
                </a:lnTo>
                <a:lnTo>
                  <a:pt x="1819275" y="563372"/>
                </a:lnTo>
                <a:lnTo>
                  <a:pt x="758063" y="563372"/>
                </a:lnTo>
                <a:lnTo>
                  <a:pt x="316865" y="0"/>
                </a:lnTo>
                <a:close/>
              </a:path>
            </a:pathLst>
          </a:custGeom>
          <a:solidFill>
            <a:srgbClr val="FFFFFF"/>
          </a:solidFill>
          <a:ln w="38100">
            <a:solidFill>
              <a:srgbClr val="990033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9" name="Imagen 38">
            <a:extLst>
              <a:ext uri="{FF2B5EF4-FFF2-40B4-BE49-F238E27FC236}">
                <a16:creationId xmlns:a16="http://schemas.microsoft.com/office/drawing/2014/main" id="{AFF16ACA-63D0-4EBB-B915-5A3EE393F8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9549" y="1804010"/>
            <a:ext cx="666262" cy="549835"/>
          </a:xfrm>
          <a:prstGeom prst="rect">
            <a:avLst/>
          </a:prstGeom>
        </p:spPr>
      </p:pic>
      <p:pic>
        <p:nvPicPr>
          <p:cNvPr id="42" name="Imagen 41">
            <a:extLst>
              <a:ext uri="{FF2B5EF4-FFF2-40B4-BE49-F238E27FC236}">
                <a16:creationId xmlns:a16="http://schemas.microsoft.com/office/drawing/2014/main" id="{441B9210-20DE-40CE-B250-7DFC83B0EEF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47623"/>
          <a:stretch/>
        </p:blipFill>
        <p:spPr>
          <a:xfrm>
            <a:off x="927102" y="5247230"/>
            <a:ext cx="5175248" cy="2998289"/>
          </a:xfrm>
          <a:prstGeom prst="rect">
            <a:avLst/>
          </a:prstGeom>
          <a:ln w="28575">
            <a:solidFill>
              <a:srgbClr val="990033"/>
            </a:solidFill>
          </a:ln>
        </p:spPr>
      </p:pic>
      <p:sp>
        <p:nvSpPr>
          <p:cNvPr id="27" name="object 27"/>
          <p:cNvSpPr/>
          <p:nvPr/>
        </p:nvSpPr>
        <p:spPr>
          <a:xfrm rot="5400000">
            <a:off x="4707596" y="4661679"/>
            <a:ext cx="2173555" cy="5175248"/>
          </a:xfrm>
          <a:custGeom>
            <a:avLst/>
            <a:gdLst/>
            <a:ahLst/>
            <a:cxnLst/>
            <a:rect l="l" t="t" r="r" b="b"/>
            <a:pathLst>
              <a:path w="2524125" h="1069975">
                <a:moveTo>
                  <a:pt x="0" y="0"/>
                </a:moveTo>
                <a:lnTo>
                  <a:pt x="1472438" y="0"/>
                </a:lnTo>
                <a:lnTo>
                  <a:pt x="2103501" y="0"/>
                </a:lnTo>
                <a:lnTo>
                  <a:pt x="2524125" y="0"/>
                </a:lnTo>
                <a:lnTo>
                  <a:pt x="2524125" y="355600"/>
                </a:lnTo>
                <a:lnTo>
                  <a:pt x="2524125" y="508000"/>
                </a:lnTo>
                <a:lnTo>
                  <a:pt x="2524125" y="609600"/>
                </a:lnTo>
                <a:lnTo>
                  <a:pt x="2103501" y="609600"/>
                </a:lnTo>
                <a:lnTo>
                  <a:pt x="1539240" y="1069848"/>
                </a:lnTo>
                <a:lnTo>
                  <a:pt x="1472438" y="609600"/>
                </a:lnTo>
                <a:lnTo>
                  <a:pt x="0" y="609600"/>
                </a:lnTo>
                <a:lnTo>
                  <a:pt x="0" y="508000"/>
                </a:lnTo>
                <a:lnTo>
                  <a:pt x="0" y="3556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8106">
            <a:solidFill>
              <a:srgbClr val="9900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3" name="Imagen 42">
            <a:extLst>
              <a:ext uri="{FF2B5EF4-FFF2-40B4-BE49-F238E27FC236}">
                <a16:creationId xmlns:a16="http://schemas.microsoft.com/office/drawing/2014/main" id="{BE0D0856-E225-4E05-8276-FC8AD193E9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55913" y="6234699"/>
            <a:ext cx="1745657" cy="20108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9525" y="9525"/>
            <a:ext cx="12192000" cy="781050"/>
          </a:xfrm>
          <a:custGeom>
            <a:avLst/>
            <a:gdLst/>
            <a:ahLst/>
            <a:cxnLst/>
            <a:rect l="l" t="t" r="r" b="b"/>
            <a:pathLst>
              <a:path w="12192000" h="781050">
                <a:moveTo>
                  <a:pt x="12192000" y="0"/>
                </a:moveTo>
                <a:lnTo>
                  <a:pt x="0" y="0"/>
                </a:lnTo>
                <a:lnTo>
                  <a:pt x="0" y="781050"/>
                </a:lnTo>
                <a:lnTo>
                  <a:pt x="12192000" y="781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20">
            <a:extLst>
              <a:ext uri="{FF2B5EF4-FFF2-40B4-BE49-F238E27FC236}">
                <a16:creationId xmlns:a16="http://schemas.microsoft.com/office/drawing/2014/main" id="{4B16F21C-3602-4806-A72F-47E8E6775672}"/>
              </a:ext>
            </a:extLst>
          </p:cNvPr>
          <p:cNvSpPr txBox="1"/>
          <p:nvPr/>
        </p:nvSpPr>
        <p:spPr>
          <a:xfrm>
            <a:off x="473392" y="183832"/>
            <a:ext cx="12410758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MX" sz="2800" spc="10" dirty="0">
                <a:solidFill>
                  <a:srgbClr val="FFFFFF"/>
                </a:solidFill>
                <a:latin typeface="Arial Black"/>
                <a:cs typeface="Arial Black"/>
              </a:rPr>
              <a:t>Evalúe sus clases virtuales en MS Teams</a:t>
            </a:r>
            <a:endParaRPr sz="2800" dirty="0">
              <a:latin typeface="Arial Black"/>
              <a:cs typeface="Arial Black"/>
            </a:endParaRPr>
          </a:p>
        </p:txBody>
      </p:sp>
      <p:sp>
        <p:nvSpPr>
          <p:cNvPr id="14" name="object 29">
            <a:extLst>
              <a:ext uri="{FF2B5EF4-FFF2-40B4-BE49-F238E27FC236}">
                <a16:creationId xmlns:a16="http://schemas.microsoft.com/office/drawing/2014/main" id="{6799FBE1-3D3D-45CE-835E-3D47B5049B77}"/>
              </a:ext>
            </a:extLst>
          </p:cNvPr>
          <p:cNvSpPr/>
          <p:nvPr/>
        </p:nvSpPr>
        <p:spPr>
          <a:xfrm>
            <a:off x="935990" y="5769258"/>
            <a:ext cx="571500" cy="704850"/>
          </a:xfrm>
          <a:custGeom>
            <a:avLst/>
            <a:gdLst/>
            <a:ahLst/>
            <a:cxnLst/>
            <a:rect l="l" t="t" r="r" b="b"/>
            <a:pathLst>
              <a:path w="571500" h="704850">
                <a:moveTo>
                  <a:pt x="571500" y="0"/>
                </a:moveTo>
                <a:lnTo>
                  <a:pt x="0" y="0"/>
                </a:lnTo>
                <a:lnTo>
                  <a:pt x="0" y="704850"/>
                </a:lnTo>
                <a:lnTo>
                  <a:pt x="571500" y="704850"/>
                </a:lnTo>
                <a:lnTo>
                  <a:pt x="5715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0">
            <a:extLst>
              <a:ext uri="{FF2B5EF4-FFF2-40B4-BE49-F238E27FC236}">
                <a16:creationId xmlns:a16="http://schemas.microsoft.com/office/drawing/2014/main" id="{3D03BC58-395B-4005-BFC3-05F16F3A02B2}"/>
              </a:ext>
            </a:extLst>
          </p:cNvPr>
          <p:cNvSpPr txBox="1"/>
          <p:nvPr/>
        </p:nvSpPr>
        <p:spPr>
          <a:xfrm>
            <a:off x="935990" y="6028653"/>
            <a:ext cx="426084" cy="35496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61925">
              <a:lnSpc>
                <a:spcPts val="2260"/>
              </a:lnSpc>
            </a:pPr>
            <a:r>
              <a:rPr lang="es-MX" sz="3950" b="1" spc="15" dirty="0">
                <a:solidFill>
                  <a:srgbClr val="FFFFFF"/>
                </a:solidFill>
                <a:latin typeface="Carlito"/>
                <a:cs typeface="Carlito"/>
              </a:rPr>
              <a:t>4</a:t>
            </a:r>
            <a:endParaRPr sz="3950" dirty="0">
              <a:latin typeface="Carlito"/>
              <a:cs typeface="Carlito"/>
            </a:endParaRP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8A7AC772-409F-4FE3-B3D0-9BE7BFA68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940" y="1609725"/>
            <a:ext cx="6096000" cy="3357198"/>
          </a:xfrm>
          <a:prstGeom prst="rect">
            <a:avLst/>
          </a:prstGeom>
        </p:spPr>
      </p:pic>
      <p:sp>
        <p:nvSpPr>
          <p:cNvPr id="19" name="object 6">
            <a:extLst>
              <a:ext uri="{FF2B5EF4-FFF2-40B4-BE49-F238E27FC236}">
                <a16:creationId xmlns:a16="http://schemas.microsoft.com/office/drawing/2014/main" id="{F94C570C-05C5-4381-B768-54AE122F355A}"/>
              </a:ext>
            </a:extLst>
          </p:cNvPr>
          <p:cNvSpPr txBox="1"/>
          <p:nvPr/>
        </p:nvSpPr>
        <p:spPr>
          <a:xfrm>
            <a:off x="7973458" y="1615375"/>
            <a:ext cx="498689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pc="10" dirty="0">
                <a:latin typeface="Carlito"/>
                <a:cs typeface="Carlito"/>
              </a:rPr>
              <a:t>Ingrese la siguiente información:</a:t>
            </a:r>
            <a:endParaRPr sz="1800" dirty="0">
              <a:latin typeface="Carlito"/>
              <a:cs typeface="Carlito"/>
            </a:endParaRPr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0D747C8D-79D9-4E9D-9914-A0240C2786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7640" y="5704746"/>
            <a:ext cx="1680210" cy="751974"/>
          </a:xfrm>
          <a:prstGeom prst="rect">
            <a:avLst/>
          </a:prstGeom>
        </p:spPr>
      </p:pic>
      <p:sp>
        <p:nvSpPr>
          <p:cNvPr id="22" name="object 6">
            <a:extLst>
              <a:ext uri="{FF2B5EF4-FFF2-40B4-BE49-F238E27FC236}">
                <a16:creationId xmlns:a16="http://schemas.microsoft.com/office/drawing/2014/main" id="{89615815-AE05-440A-8A28-4B16A04AFEB7}"/>
              </a:ext>
            </a:extLst>
          </p:cNvPr>
          <p:cNvSpPr txBox="1"/>
          <p:nvPr/>
        </p:nvSpPr>
        <p:spPr>
          <a:xfrm>
            <a:off x="1815585" y="5935822"/>
            <a:ext cx="551203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1800" spc="10" dirty="0">
                <a:latin typeface="Carlito"/>
                <a:cs typeface="Carlito"/>
              </a:rPr>
              <a:t>De clic en Guardar 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24" name="object 29">
            <a:extLst>
              <a:ext uri="{FF2B5EF4-FFF2-40B4-BE49-F238E27FC236}">
                <a16:creationId xmlns:a16="http://schemas.microsoft.com/office/drawing/2014/main" id="{C3ACDDB3-506C-4C4F-8D84-85A8717B1D0F}"/>
              </a:ext>
            </a:extLst>
          </p:cNvPr>
          <p:cNvSpPr/>
          <p:nvPr/>
        </p:nvSpPr>
        <p:spPr>
          <a:xfrm>
            <a:off x="7223324" y="1609725"/>
            <a:ext cx="571500" cy="704850"/>
          </a:xfrm>
          <a:custGeom>
            <a:avLst/>
            <a:gdLst/>
            <a:ahLst/>
            <a:cxnLst/>
            <a:rect l="l" t="t" r="r" b="b"/>
            <a:pathLst>
              <a:path w="571500" h="704850">
                <a:moveTo>
                  <a:pt x="571500" y="0"/>
                </a:moveTo>
                <a:lnTo>
                  <a:pt x="0" y="0"/>
                </a:lnTo>
                <a:lnTo>
                  <a:pt x="0" y="704850"/>
                </a:lnTo>
                <a:lnTo>
                  <a:pt x="571500" y="704850"/>
                </a:lnTo>
                <a:lnTo>
                  <a:pt x="5715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30">
            <a:extLst>
              <a:ext uri="{FF2B5EF4-FFF2-40B4-BE49-F238E27FC236}">
                <a16:creationId xmlns:a16="http://schemas.microsoft.com/office/drawing/2014/main" id="{9EF28461-B85D-4D29-B6C5-E6470C0A0822}"/>
              </a:ext>
            </a:extLst>
          </p:cNvPr>
          <p:cNvSpPr txBox="1"/>
          <p:nvPr/>
        </p:nvSpPr>
        <p:spPr>
          <a:xfrm>
            <a:off x="7223324" y="1869120"/>
            <a:ext cx="426084" cy="35496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61925">
              <a:lnSpc>
                <a:spcPts val="2260"/>
              </a:lnSpc>
            </a:pPr>
            <a:r>
              <a:rPr lang="es-MX" sz="3950" b="1" spc="15" dirty="0">
                <a:solidFill>
                  <a:srgbClr val="FFFFFF"/>
                </a:solidFill>
                <a:latin typeface="Carlito"/>
                <a:cs typeface="Carlito"/>
              </a:rPr>
              <a:t>3</a:t>
            </a:r>
            <a:endParaRPr sz="3950" dirty="0">
              <a:latin typeface="Carlito"/>
              <a:cs typeface="Carlito"/>
            </a:endParaRPr>
          </a:p>
        </p:txBody>
      </p:sp>
      <p:sp>
        <p:nvSpPr>
          <p:cNvPr id="26" name="object 13">
            <a:extLst>
              <a:ext uri="{FF2B5EF4-FFF2-40B4-BE49-F238E27FC236}">
                <a16:creationId xmlns:a16="http://schemas.microsoft.com/office/drawing/2014/main" id="{D148D4B4-CB6E-4800-8107-56922B763DA1}"/>
              </a:ext>
            </a:extLst>
          </p:cNvPr>
          <p:cNvSpPr txBox="1"/>
          <p:nvPr/>
        </p:nvSpPr>
        <p:spPr>
          <a:xfrm>
            <a:off x="7327617" y="2491305"/>
            <a:ext cx="4704682" cy="9002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es-MX" sz="2000" spc="-10" dirty="0">
                <a:latin typeface="Carlito"/>
                <a:cs typeface="Carlito"/>
              </a:rPr>
              <a:t>Nombre de la pestaña: </a:t>
            </a:r>
            <a:r>
              <a:rPr lang="es-MX" sz="2000" b="1" spc="10" dirty="0">
                <a:latin typeface="Carlito"/>
                <a:cs typeface="Carlito"/>
              </a:rPr>
              <a:t>Evaluación Curso</a:t>
            </a:r>
            <a:endParaRPr lang="es-MX" sz="2000" b="1" spc="-25" dirty="0">
              <a:latin typeface="Carlito"/>
              <a:cs typeface="Carlito"/>
            </a:endParaRPr>
          </a:p>
          <a:p>
            <a:pPr marL="12065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es-MX" sz="2000" dirty="0">
                <a:latin typeface="Carlito"/>
                <a:cs typeface="Carlito"/>
              </a:rPr>
              <a:t>URL: </a:t>
            </a:r>
            <a:r>
              <a:rPr lang="es-MX" sz="2000" dirty="0">
                <a:latin typeface="Carlito"/>
                <a:cs typeface="Carlito"/>
                <a:hlinkClick r:id="rId4"/>
              </a:rPr>
              <a:t>https://bit.ly/3nu6Hub</a:t>
            </a:r>
            <a:endParaRPr lang="es-MX" sz="2000" dirty="0">
              <a:latin typeface="Carlito"/>
              <a:cs typeface="Carlito"/>
            </a:endParaRPr>
          </a:p>
          <a:p>
            <a:pPr marL="12065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endParaRPr sz="16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9525" y="9525"/>
            <a:ext cx="12192000" cy="781050"/>
          </a:xfrm>
          <a:custGeom>
            <a:avLst/>
            <a:gdLst/>
            <a:ahLst/>
            <a:cxnLst/>
            <a:rect l="l" t="t" r="r" b="b"/>
            <a:pathLst>
              <a:path w="12192000" h="781050">
                <a:moveTo>
                  <a:pt x="12192000" y="0"/>
                </a:moveTo>
                <a:lnTo>
                  <a:pt x="0" y="0"/>
                </a:lnTo>
                <a:lnTo>
                  <a:pt x="0" y="781050"/>
                </a:lnTo>
                <a:lnTo>
                  <a:pt x="12192000" y="781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20">
            <a:extLst>
              <a:ext uri="{FF2B5EF4-FFF2-40B4-BE49-F238E27FC236}">
                <a16:creationId xmlns:a16="http://schemas.microsoft.com/office/drawing/2014/main" id="{6DD0F023-A6F7-4867-8003-3E296CD021DA}"/>
              </a:ext>
            </a:extLst>
          </p:cNvPr>
          <p:cNvSpPr txBox="1"/>
          <p:nvPr/>
        </p:nvSpPr>
        <p:spPr>
          <a:xfrm>
            <a:off x="473392" y="183832"/>
            <a:ext cx="12410758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MX" sz="2800" spc="10" dirty="0">
                <a:solidFill>
                  <a:srgbClr val="FFFFFF"/>
                </a:solidFill>
                <a:latin typeface="Arial Black"/>
                <a:cs typeface="Arial Black"/>
              </a:rPr>
              <a:t>Evalúe sus clases virtuales en MS Teams</a:t>
            </a:r>
            <a:endParaRPr lang="es-MX" sz="2800" dirty="0">
              <a:latin typeface="Arial Black"/>
              <a:cs typeface="Arial Black"/>
            </a:endParaRP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7CA2DA82-0838-48A7-8E07-0B9F9722FC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3681"/>
          <a:stretch/>
        </p:blipFill>
        <p:spPr>
          <a:xfrm>
            <a:off x="1384300" y="1388585"/>
            <a:ext cx="9448800" cy="5555413"/>
          </a:xfrm>
          <a:prstGeom prst="rect">
            <a:avLst/>
          </a:prstGeom>
        </p:spPr>
      </p:pic>
      <p:sp>
        <p:nvSpPr>
          <p:cNvPr id="21" name="object 20">
            <a:extLst>
              <a:ext uri="{FF2B5EF4-FFF2-40B4-BE49-F238E27FC236}">
                <a16:creationId xmlns:a16="http://schemas.microsoft.com/office/drawing/2014/main" id="{E2EDBEA6-044B-429B-A479-440D9FAC22A9}"/>
              </a:ext>
            </a:extLst>
          </p:cNvPr>
          <p:cNvSpPr txBox="1"/>
          <p:nvPr/>
        </p:nvSpPr>
        <p:spPr>
          <a:xfrm>
            <a:off x="1377950" y="7382148"/>
            <a:ext cx="94488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lang="es-MX" sz="2000" spc="-70" dirty="0">
                <a:latin typeface="Arial"/>
                <a:cs typeface="Arial"/>
              </a:rPr>
              <a:t>Se visualizará la encuesta de evaluación dentro de la pestaña Evaluación de Curso. Por favor pídale a sus estudiantes el completarla.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78FE93391FE648BA014CC9878AB8A2" ma:contentTypeVersion="5" ma:contentTypeDescription="Create a new document." ma:contentTypeScope="" ma:versionID="93360fa4dfffd3f708e1abaf13325bf1">
  <xsd:schema xmlns:xsd="http://www.w3.org/2001/XMLSchema" xmlns:xs="http://www.w3.org/2001/XMLSchema" xmlns:p="http://schemas.microsoft.com/office/2006/metadata/properties" xmlns:ns2="5e5a2435-bd93-474d-9e93-e4c382217b9e" xmlns:ns3="c288ba6f-5c70-4a63-a1d3-9bde22cfbb5a" targetNamespace="http://schemas.microsoft.com/office/2006/metadata/properties" ma:root="true" ma:fieldsID="8bc9ada502c9493b646904d138ecb828" ns2:_="" ns3:_="">
    <xsd:import namespace="5e5a2435-bd93-474d-9e93-e4c382217b9e"/>
    <xsd:import namespace="c288ba6f-5c70-4a63-a1d3-9bde22cfbb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a2435-bd93-474d-9e93-e4c382217b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88ba6f-5c70-4a63-a1d3-9bde22cfbb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49D7156-E7C4-462E-9162-D6CBF7C522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5a2435-bd93-474d-9e93-e4c382217b9e"/>
    <ds:schemaRef ds:uri="c288ba6f-5c70-4a63-a1d3-9bde22cfbb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0949DF-5A58-412F-8186-3346870D8E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B020FD-7007-4C78-A4D6-68084D684CC8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5e5a2435-bd93-474d-9e93-e4c382217b9e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c288ba6f-5c70-4a63-a1d3-9bde22cfbb5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134</Words>
  <Application>Microsoft Office PowerPoint</Application>
  <PresentationFormat>Personalizado</PresentationFormat>
  <Paragraphs>17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Carlito</vt:lpstr>
      <vt:lpstr>Office Theme</vt:lpstr>
      <vt:lpstr>Instructivo – Evalúe sus clases virtuales en MS Teams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Instructivo – Genere y Agende reuniones MS Teams</dc:title>
  <dc:creator>Ana Paulina Páez</dc:creator>
  <cp:lastModifiedBy>Darío Villamarín</cp:lastModifiedBy>
  <cp:revision>26</cp:revision>
  <dcterms:created xsi:type="dcterms:W3CDTF">2020-03-26T21:18:26Z</dcterms:created>
  <dcterms:modified xsi:type="dcterms:W3CDTF">2020-10-08T15:24:40Z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LastSaved">
    <vt:filetime>2020-03-26T00:00:00Z</vt:filetime>
  </property>
  <property fmtid="{D5CDD505-2E9C-101B-9397-08002B2CF9AE}" pid="4" name="ContentTypeId">
    <vt:lpwstr>0x0101009B78FE93391FE648BA014CC9878AB8A2</vt:lpwstr>
  </property>
</Properties>
</file>