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838" r:id="rId2"/>
    <p:sldId id="928" r:id="rId3"/>
    <p:sldId id="932" r:id="rId4"/>
    <p:sldId id="294" r:id="rId5"/>
    <p:sldId id="930" r:id="rId6"/>
    <p:sldId id="288" r:id="rId7"/>
    <p:sldId id="289" r:id="rId8"/>
    <p:sldId id="934" r:id="rId9"/>
    <p:sldId id="908" r:id="rId10"/>
    <p:sldId id="295" r:id="rId11"/>
    <p:sldId id="912" r:id="rId12"/>
    <p:sldId id="913" r:id="rId13"/>
    <p:sldId id="914" r:id="rId14"/>
    <p:sldId id="915" r:id="rId15"/>
    <p:sldId id="916" r:id="rId16"/>
    <p:sldId id="917" r:id="rId17"/>
    <p:sldId id="918" r:id="rId18"/>
    <p:sldId id="920" r:id="rId19"/>
    <p:sldId id="921" r:id="rId20"/>
    <p:sldId id="922" r:id="rId21"/>
    <p:sldId id="924" r:id="rId22"/>
    <p:sldId id="925" r:id="rId23"/>
    <p:sldId id="931" r:id="rId24"/>
    <p:sldId id="926" r:id="rId25"/>
  </p:sldIdLst>
  <p:sldSz cx="18288000" cy="10287000"/>
  <p:notesSz cx="6797675" cy="9926638"/>
  <p:embeddedFontLst>
    <p:embeddedFont>
      <p:font typeface="Arial Rounded MT Bold" panose="020F0704030504030204" pitchFamily="34" charset="0"/>
      <p:regular r:id="rId27"/>
    </p:embeddedFont>
    <p:embeddedFont>
      <p:font typeface="Bahnschrift Light Condensed" panose="020B0502040204020203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ource Sans Pro" panose="020B0503030403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jorie Lorena Reyes" initials="MLR" lastIdx="1" clrIdx="0">
    <p:extLst>
      <p:ext uri="{19B8F6BF-5375-455C-9EA6-DF929625EA0E}">
        <p15:presenceInfo xmlns:p15="http://schemas.microsoft.com/office/powerpoint/2012/main" userId="S-1-5-21-823518204-308236825-839522115-55598" providerId="AD"/>
      </p:ext>
    </p:extLst>
  </p:cmAuthor>
  <p:cmAuthor id="2" name="María Belén Ruíz" initials="MBR" lastIdx="10" clrIdx="1">
    <p:extLst>
      <p:ext uri="{19B8F6BF-5375-455C-9EA6-DF929625EA0E}">
        <p15:presenceInfo xmlns:p15="http://schemas.microsoft.com/office/powerpoint/2012/main" userId="S-1-5-21-823518204-308236825-839522115-1378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85" autoAdjust="0"/>
    <p:restoredTop sz="94622" autoAdjust="0"/>
  </p:normalViewPr>
  <p:slideViewPr>
    <p:cSldViewPr>
      <p:cViewPr varScale="1">
        <p:scale>
          <a:sx n="49" d="100"/>
          <a:sy n="49" d="100"/>
        </p:scale>
        <p:origin x="2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7843D-1B6B-4151-9FFE-1E3C6866419F}" type="datetimeFigureOut">
              <a:rPr lang="es-EC" smtClean="0"/>
              <a:t>22/10/2020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8C9E3-A0BC-4B60-801B-FD21E80A61E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388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FF7AA-1536-D549-8F09-54DE1115BFD9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57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FF7AA-1536-D549-8F09-54DE1115BFD9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6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FF7AA-1536-D549-8F09-54DE1115BFD9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974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C" sz="1800" dirty="0"/>
              <a:t>Excelencia academica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C" sz="1800" dirty="0"/>
              <a:t>Impulso Investigación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C" sz="1800" dirty="0"/>
              <a:t>Entrenamiento docente y construcción permanente de un modelo educativo conectado con la realidad y sus necesidades (Centro de Aprendizaje)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C" sz="1800" dirty="0"/>
          </a:p>
          <a:p>
            <a:pPr lvl="1"/>
            <a:endParaRPr lang="es-EC" sz="1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EC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FF7AA-1536-D549-8F09-54DE1115BFD9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713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irmar, frente, hombre, parado&#10;&#10;Descripción generada automáticamente">
            <a:extLst>
              <a:ext uri="{FF2B5EF4-FFF2-40B4-BE49-F238E27FC236}">
                <a16:creationId xmlns:a16="http://schemas.microsoft.com/office/drawing/2014/main" id="{D58A18B1-1D5A-064A-ABE9-983C45881C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413209"/>
            <a:ext cx="7848600" cy="1905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685800" y="5156121"/>
            <a:ext cx="7848600" cy="1905001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4487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ior, tabla, hombre, parado&#10;&#10;Descripción generada automáticamente">
            <a:extLst>
              <a:ext uri="{FF2B5EF4-FFF2-40B4-BE49-F238E27FC236}">
                <a16:creationId xmlns:a16="http://schemas.microsoft.com/office/drawing/2014/main" id="{B248DC67-4F01-3341-9147-112D5861C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16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tabla, hombre&#10;&#10;Descripción generada automáticamente">
            <a:extLst>
              <a:ext uri="{FF2B5EF4-FFF2-40B4-BE49-F238E27FC236}">
                <a16:creationId xmlns:a16="http://schemas.microsoft.com/office/drawing/2014/main" id="{B070E280-2AFE-8B44-B186-CC8A9E16F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11688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tabla, sostener, cuarto&#10;&#10;Descripción generada automáticamente">
            <a:extLst>
              <a:ext uri="{FF2B5EF4-FFF2-40B4-BE49-F238E27FC236}">
                <a16:creationId xmlns:a16="http://schemas.microsoft.com/office/drawing/2014/main" id="{05A9B1B5-DBBE-AA4F-912A-9BA1C265A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84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hombre, competencia de atletismo, verde&#10;&#10;Descripción generada automáticamente">
            <a:extLst>
              <a:ext uri="{FF2B5EF4-FFF2-40B4-BE49-F238E27FC236}">
                <a16:creationId xmlns:a16="http://schemas.microsoft.com/office/drawing/2014/main" id="{C795D5F8-704A-6340-9E59-9D0BCCE47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7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persona con traje y corbata&#10;&#10;Descripción generada automáticamente">
            <a:extLst>
              <a:ext uri="{FF2B5EF4-FFF2-40B4-BE49-F238E27FC236}">
                <a16:creationId xmlns:a16="http://schemas.microsoft.com/office/drawing/2014/main" id="{B39DDF90-AD27-7E4A-BB89-89915EAE5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3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ama, tabla, hombre&#10;&#10;Descripción generada automáticamente">
            <a:extLst>
              <a:ext uri="{FF2B5EF4-FFF2-40B4-BE49-F238E27FC236}">
                <a16:creationId xmlns:a16="http://schemas.microsoft.com/office/drawing/2014/main" id="{E8C3AE44-FECF-B142-9239-BEB04E597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36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foto, frente, sostener&#10;&#10;Descripción generada automáticamente">
            <a:extLst>
              <a:ext uri="{FF2B5EF4-FFF2-40B4-BE49-F238E27FC236}">
                <a16:creationId xmlns:a16="http://schemas.microsoft.com/office/drawing/2014/main" id="{2A4FAE1B-34F7-1341-89F8-4B95FF207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81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caja, firmar, tabla&#10;&#10;Descripción generada automáticamente">
            <a:extLst>
              <a:ext uri="{FF2B5EF4-FFF2-40B4-BE49-F238E27FC236}">
                <a16:creationId xmlns:a16="http://schemas.microsoft.com/office/drawing/2014/main" id="{18A2718E-C369-D845-86A2-39E917289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68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grande, campo, montar a caballo&#10;&#10;Descripción generada automáticamente">
            <a:extLst>
              <a:ext uri="{FF2B5EF4-FFF2-40B4-BE49-F238E27FC236}">
                <a16:creationId xmlns:a16="http://schemas.microsoft.com/office/drawing/2014/main" id="{A06A2314-B2AE-964D-B896-1A7CD06EF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0BB01C-C0D0-A842-ACB2-A411649B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972300"/>
            <a:ext cx="15087600" cy="1066800"/>
          </a:xfrm>
        </p:spPr>
        <p:txBody>
          <a:bodyPr/>
          <a:lstStyle>
            <a:lvl1pPr algn="l">
              <a:defRPr b="1"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9349B-60ED-3E4F-BD9C-248DB398B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5680" y="8260080"/>
            <a:ext cx="15107920" cy="160782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28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181100"/>
            <a:ext cx="15240000" cy="7391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8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tabla, mujer&#10;&#10;Descripción generada automáticamente">
            <a:extLst>
              <a:ext uri="{FF2B5EF4-FFF2-40B4-BE49-F238E27FC236}">
                <a16:creationId xmlns:a16="http://schemas.microsoft.com/office/drawing/2014/main" id="{5D81ABD0-3090-4442-A9A2-FA07B7264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5262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0F05F57-EAC4-B642-9EE2-E182B0331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5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018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mujer, cama, tabla&#10;&#10;Descripción generada automáticamente">
            <a:extLst>
              <a:ext uri="{FF2B5EF4-FFF2-40B4-BE49-F238E27FC236}">
                <a16:creationId xmlns:a16="http://schemas.microsoft.com/office/drawing/2014/main" id="{9B42A97F-933A-4845-A8D9-0494BA29A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ja, perro, tabla, firmar&#10;&#10;Descripción generada automáticamente">
            <a:extLst>
              <a:ext uri="{FF2B5EF4-FFF2-40B4-BE49-F238E27FC236}">
                <a16:creationId xmlns:a16="http://schemas.microsoft.com/office/drawing/2014/main" id="{47BC83BA-BC45-914E-9E6C-06635F24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6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7DDCE49E-E306-9B42-91E6-B6E2DA3B31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0166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8482B474-3310-5A43-8571-6C8597FFF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7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tabla, hombre, computadora&#10;&#10;Descripción generada automáticamente">
            <a:extLst>
              <a:ext uri="{FF2B5EF4-FFF2-40B4-BE49-F238E27FC236}">
                <a16:creationId xmlns:a16="http://schemas.microsoft.com/office/drawing/2014/main" id="{1D16CFB0-6297-E741-B167-0D3425A66D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Vista de un edificio&#10;&#10;Descripción generada automáticamente">
            <a:extLst>
              <a:ext uri="{FF2B5EF4-FFF2-40B4-BE49-F238E27FC236}">
                <a16:creationId xmlns:a16="http://schemas.microsoft.com/office/drawing/2014/main" id="{8903C596-8EFC-394F-BFBA-01AB129FA5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63000"/>
            <a:ext cx="9525000" cy="3048000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4600" y="8953500"/>
            <a:ext cx="8686800" cy="9144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714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cama&#10;&#10;Descripción generada automáticamente">
            <a:extLst>
              <a:ext uri="{FF2B5EF4-FFF2-40B4-BE49-F238E27FC236}">
                <a16:creationId xmlns:a16="http://schemas.microsoft.com/office/drawing/2014/main" id="{1C021DC6-81E1-5A45-A553-C55387D63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3506">
            <a:off x="2609748" y="3418448"/>
            <a:ext cx="13188160" cy="1066800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6591300"/>
            <a:ext cx="14249400" cy="3352800"/>
          </a:xfrm>
        </p:spPr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00997C45-64F0-8346-A196-EFCC2CB8F13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1C572F5D-BA9D-584B-9AA9-A0DAAD1AB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14706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dirty="0"/>
              <a:t>Haga clic para modificar el estilo de título del patrón</a:t>
            </a:r>
            <a:endParaRPr lang="en-US" altLang="es-EC" dirty="0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37D1C976-9B33-C841-9095-3E4C6B531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C" dirty="0"/>
              <a:t>Haga clic para modificar los estilos de texto del patrón</a:t>
            </a:r>
          </a:p>
          <a:p>
            <a:pPr lvl="1"/>
            <a:r>
              <a:rPr lang="es-ES" altLang="es-EC" dirty="0"/>
              <a:t>Segundo nivel</a:t>
            </a:r>
          </a:p>
          <a:p>
            <a:pPr lvl="2"/>
            <a:r>
              <a:rPr lang="es-ES" altLang="es-EC" dirty="0"/>
              <a:t>Tercer nivel</a:t>
            </a:r>
          </a:p>
          <a:p>
            <a:pPr lvl="3"/>
            <a:r>
              <a:rPr lang="es-ES" altLang="es-EC" dirty="0"/>
              <a:t>Cuarto nivel</a:t>
            </a:r>
          </a:p>
          <a:p>
            <a:pPr lvl="4"/>
            <a:r>
              <a:rPr lang="es-ES" altLang="es-EC" dirty="0"/>
              <a:t>Quinto nivel</a:t>
            </a:r>
            <a:endParaRPr lang="en-US" altLang="es-EC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16E66-BD2C-9445-B4C1-5105C8D43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A51F-513D-5142-8A69-2E5EEAC74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A42AE-C135-4642-AF33-B25FD720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67" r:id="rId18"/>
    <p:sldLayoutId id="2147483662" r:id="rId19"/>
    <p:sldLayoutId id="2147483666" r:id="rId20"/>
    <p:sldLayoutId id="2147483665" r:id="rId21"/>
    <p:sldLayoutId id="2147483652" r:id="rId2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30CE2-FC4D-43D0-A042-5A83CBFF78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5157061"/>
            <a:ext cx="7924800" cy="4102100"/>
          </a:xfrm>
        </p:spPr>
        <p:txBody>
          <a:bodyPr>
            <a:noAutofit/>
          </a:bodyPr>
          <a:lstStyle/>
          <a:p>
            <a:br>
              <a:rPr lang="es-MX" sz="6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sz="7200" dirty="0">
                <a:solidFill>
                  <a:schemeClr val="bg1">
                    <a:lumMod val="50000"/>
                  </a:schemeClr>
                </a:solidFill>
              </a:rPr>
              <a:t>¡Somos UDLA!</a:t>
            </a:r>
            <a:br>
              <a:rPr lang="es-EC" sz="72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s-MX" sz="6000" dirty="0">
                <a:solidFill>
                  <a:schemeClr val="bg1">
                    <a:lumMod val="50000"/>
                  </a:schemeClr>
                </a:solidFill>
              </a:rPr>
            </a:br>
            <a:endParaRPr lang="es-EC" sz="6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95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0AD54-6A27-D147-9440-EDCFA8FC7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869548" y="4189329"/>
            <a:ext cx="5250181" cy="1066800"/>
          </a:xfrm>
        </p:spPr>
        <p:txBody>
          <a:bodyPr/>
          <a:lstStyle/>
          <a:p>
            <a:r>
              <a:rPr lang="es-EC" sz="6000" dirty="0">
                <a:solidFill>
                  <a:schemeClr val="bg1"/>
                </a:solidFill>
              </a:rPr>
              <a:t>Integridad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AAB1F8-C3A6-BF4D-B8E5-24FBD5164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21093075">
            <a:off x="8082392" y="3155326"/>
            <a:ext cx="8346148" cy="2510607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La UDLA actúa apegada a los valores de la rectitud, verdad, honestidad y justicia. </a:t>
            </a:r>
            <a:endParaRPr lang="es-EC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BB9B1CE-993F-2649-9266-C07FC5C1BD9A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integridad…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5F048CC-9D62-4D4D-A48F-0BB3315751DA}"/>
              </a:ext>
            </a:extLst>
          </p:cNvPr>
          <p:cNvSpPr txBox="1">
            <a:spLocks/>
          </p:cNvSpPr>
          <p:nvPr/>
        </p:nvSpPr>
        <p:spPr bwMode="auto">
          <a:xfrm>
            <a:off x="8650567" y="5448300"/>
            <a:ext cx="9296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Hablando directamente, sin manipular la información.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Demostrando que somos consecuentes con lo que decimos y hacemos.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Conservando los bienes de la Universidad, elementos de trabajo y dinero que nos han proporcionado.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Aceptando nuestra responsabilidad de cumplir y promover las políticas de la universidad.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Pidiendo ayuda si no estamos seguros de cómo proceder </a:t>
            </a:r>
          </a:p>
          <a:p>
            <a:endParaRPr lang="es-MX" sz="2400" b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MX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hombre, foto, frente, sostener&#10;&#10;Descripción generada automáticamente">
            <a:extLst>
              <a:ext uri="{FF2B5EF4-FFF2-40B4-BE49-F238E27FC236}">
                <a16:creationId xmlns:a16="http://schemas.microsoft.com/office/drawing/2014/main" id="{F1C9A530-02FD-7B4E-95EA-FBFA6C69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B120FC-F1E3-534B-B99E-E895FB75587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 rot="21101616">
            <a:off x="7426597" y="3117435"/>
            <a:ext cx="9060930" cy="2200151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La UDLA promueve el respeto íntegro hacia el otro, hacia sus ideas, orientación sexual, creencias religiosas, ideologías políticas, entre otros. 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11216EF-2896-7041-AE36-E3ACB2E9CD6A}"/>
              </a:ext>
            </a:extLst>
          </p:cNvPr>
          <p:cNvSpPr txBox="1">
            <a:spLocks/>
          </p:cNvSpPr>
          <p:nvPr/>
        </p:nvSpPr>
        <p:spPr>
          <a:xfrm rot="21003506">
            <a:off x="2869548" y="4189329"/>
            <a:ext cx="5250181" cy="10668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6000" b="1" dirty="0">
                <a:solidFill>
                  <a:schemeClr val="bg1"/>
                </a:solidFill>
              </a:rPr>
              <a:t>Respeto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27C3616-CEB5-6342-BB37-B7EBB59D7767}"/>
              </a:ext>
            </a:extLst>
          </p:cNvPr>
          <p:cNvSpPr txBox="1">
            <a:spLocks/>
          </p:cNvSpPr>
          <p:nvPr/>
        </p:nvSpPr>
        <p:spPr bwMode="auto">
          <a:xfrm>
            <a:off x="9034542" y="6659361"/>
            <a:ext cx="8305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Escuchando atentamente sin desmerecer las opiniones de las demás personas.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Manteniendo la privacidad y espacio de cada uno.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Saludando cordialmente a toda la comunidad UDLA.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BC8AA2-66C8-4618-9DC3-65AD8533B55E}"/>
              </a:ext>
            </a:extLst>
          </p:cNvPr>
          <p:cNvSpPr/>
          <p:nvPr/>
        </p:nvSpPr>
        <p:spPr>
          <a:xfrm>
            <a:off x="10011170" y="9232155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6188183-A658-428E-B087-9F4FDA75D41B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respeto…</a:t>
            </a:r>
          </a:p>
        </p:txBody>
      </p:sp>
    </p:spTree>
    <p:extLst>
      <p:ext uri="{BB962C8B-B14F-4D97-AF65-F5344CB8AC3E}">
        <p14:creationId xmlns:p14="http://schemas.microsoft.com/office/powerpoint/2010/main" val="32081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A6480D2-DF47-4150-A466-366D8CE973A4}"/>
              </a:ext>
            </a:extLst>
          </p:cNvPr>
          <p:cNvSpPr txBox="1">
            <a:spLocks/>
          </p:cNvSpPr>
          <p:nvPr/>
        </p:nvSpPr>
        <p:spPr bwMode="auto">
          <a:xfrm>
            <a:off x="9630170" y="5770518"/>
            <a:ext cx="7239000" cy="295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Cuidando el uso de agua y energía en nuestras actividades. 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Reciclando, reusando o reduciendo el volumen de residuos orgánicos e inorgánicos como papel, vidrio, envases y productos alimenticios.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Cumpliendo con las normas ambientales de cuidado dentro y fuera de la institución.</a:t>
            </a:r>
          </a:p>
        </p:txBody>
      </p:sp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3A905213-4EF0-234B-B475-CDF966F4E910}"/>
              </a:ext>
            </a:extLst>
          </p:cNvPr>
          <p:cNvSpPr txBox="1">
            <a:spLocks/>
          </p:cNvSpPr>
          <p:nvPr/>
        </p:nvSpPr>
        <p:spPr bwMode="auto">
          <a:xfrm rot="21051887">
            <a:off x="8466237" y="2953482"/>
            <a:ext cx="7946811" cy="2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MX" dirty="0">
                <a:solidFill>
                  <a:schemeClr val="bg1"/>
                </a:solidFill>
              </a:rPr>
              <a:t>La UDLA promueve la conservación y respeto del medio ambiente, biodiversidad y la conservación de recursos naturales.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DFE5BE2-4D5F-E144-BF3C-28330E51E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970774" y="3943970"/>
            <a:ext cx="5573460" cy="1355615"/>
          </a:xfrm>
        </p:spPr>
        <p:txBody>
          <a:bodyPr/>
          <a:lstStyle/>
          <a:p>
            <a:r>
              <a:rPr lang="es-EC" dirty="0"/>
              <a:t>Respeto por el Medio Ambiente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F2A58DD-0DB9-4E9C-A8C2-CFE1D2BB6743}"/>
              </a:ext>
            </a:extLst>
          </p:cNvPr>
          <p:cNvSpPr/>
          <p:nvPr/>
        </p:nvSpPr>
        <p:spPr>
          <a:xfrm>
            <a:off x="9630170" y="9348128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12C688B-D7F2-4A81-9D5C-24C63B9DA28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respeto por el medio ambiente…</a:t>
            </a:r>
          </a:p>
        </p:txBody>
      </p:sp>
    </p:spTree>
    <p:extLst>
      <p:ext uri="{BB962C8B-B14F-4D97-AF65-F5344CB8AC3E}">
        <p14:creationId xmlns:p14="http://schemas.microsoft.com/office/powerpoint/2010/main" val="36481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F50A3-B084-E74C-A5DC-082D73FB9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29700"/>
            <a:ext cx="17504244" cy="27813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Innovación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F60B2A-1CE2-894B-A53C-A85E66D62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75D154-9829-8E44-BE58-43C94B47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73746">
            <a:off x="2669537" y="4105887"/>
            <a:ext cx="5224491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Innovación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F37438-00C8-F143-AAD3-585E94BE1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0" y="5956706"/>
            <a:ext cx="7315200" cy="3079547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Siendo curiosos y creativos en lo que hacemos.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Identificando oportunidades de mejora en el día a día.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Mostrando originalidad en las soluciones, transformando lo común en cosas distintivas.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Demostrando flexibilidad para ver las situaciones desde diferentes perspectivas. 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2401F9F-C1CF-0243-9FE6-2DCF16EFDA1B}"/>
              </a:ext>
            </a:extLst>
          </p:cNvPr>
          <p:cNvSpPr txBox="1"/>
          <p:nvPr/>
        </p:nvSpPr>
        <p:spPr>
          <a:xfrm rot="21090448">
            <a:off x="7603181" y="2748452"/>
            <a:ext cx="8998131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constante evolución y el cambio en toda la comunidad universitaria. Impulsando nuevos modelos educativos, servicios y mejoras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F11D820-8796-4C4C-A1F2-C63C89579D89}"/>
              </a:ext>
            </a:extLst>
          </p:cNvPr>
          <p:cNvSpPr/>
          <p:nvPr/>
        </p:nvSpPr>
        <p:spPr>
          <a:xfrm>
            <a:off x="9829800" y="9362971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rgbClr val="FF7C80"/>
                </a:solidFill>
              </a:rPr>
              <a:t>👉¿Cómo lo vivimos en el área?</a:t>
            </a:r>
            <a:endParaRPr lang="es-EC" sz="3000" b="1" dirty="0">
              <a:solidFill>
                <a:srgbClr val="FF7C80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58B3018-CA98-49C3-A25A-C4614F105E7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innovación…</a:t>
            </a:r>
          </a:p>
        </p:txBody>
      </p:sp>
    </p:spTree>
    <p:extLst>
      <p:ext uri="{BB962C8B-B14F-4D97-AF65-F5344CB8AC3E}">
        <p14:creationId xmlns:p14="http://schemas.microsoft.com/office/powerpoint/2010/main" val="8781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0F9325-DC33-344A-934C-B046FCA1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801100"/>
            <a:ext cx="17145000" cy="27051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Búsqueda de la exelencia y</a:t>
            </a:r>
            <a:br>
              <a:rPr lang="es-EC" dirty="0">
                <a:solidFill>
                  <a:schemeClr val="bg1"/>
                </a:solidFill>
              </a:rPr>
            </a:br>
            <a:r>
              <a:rPr lang="es-EC" dirty="0">
                <a:solidFill>
                  <a:schemeClr val="bg1"/>
                </a:solidFill>
              </a:rPr>
              <a:t>libertad académica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14DCA2A-6137-FA44-BC90-7C4BB23C35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98C59-61C1-C144-9E2A-45BED4237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96612" y="4092763"/>
            <a:ext cx="5348292" cy="1391205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Búsqueda de la excelencia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76BB0A-389F-B943-BEC4-9C8BD8B13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19494" y="5935198"/>
            <a:ext cx="8153400" cy="2876413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Utilizando las equivocaciones como una oportunidad de aprendizaje en el día a día.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Siendo eficientes en nuestro trabajo, con una mentalidad de ir más allá de lo establecido.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Sobresaliendo en nuestros indicadores de gestión, calidad y servicio.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Compartiendo nuestro conocimiento con los demás.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0FFAFFD-7465-C24E-8F96-9D1DB9EFB1C6}"/>
              </a:ext>
            </a:extLst>
          </p:cNvPr>
          <p:cNvSpPr txBox="1"/>
          <p:nvPr/>
        </p:nvSpPr>
        <p:spPr>
          <a:xfrm rot="21053433">
            <a:off x="7984061" y="2579948"/>
            <a:ext cx="9018686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mejora continua de toda la comunicada universitaria. Dar lo mejor de sí para ser un buen profesional, una persona de bien, un ciudadano respetable.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99E00D9-1419-4936-B09C-5489EAE914E8}"/>
              </a:ext>
            </a:extLst>
          </p:cNvPr>
          <p:cNvSpPr/>
          <p:nvPr/>
        </p:nvSpPr>
        <p:spPr>
          <a:xfrm>
            <a:off x="9829800" y="9362971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5CA2103-D6BE-402A-BC2C-89703E261EE5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búsqueda de la excelencia…</a:t>
            </a:r>
          </a:p>
        </p:txBody>
      </p:sp>
    </p:spTree>
    <p:extLst>
      <p:ext uri="{BB962C8B-B14F-4D97-AF65-F5344CB8AC3E}">
        <p14:creationId xmlns:p14="http://schemas.microsoft.com/office/powerpoint/2010/main" val="11330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2"/>
          <p:cNvSpPr txBox="1"/>
          <p:nvPr/>
        </p:nvSpPr>
        <p:spPr>
          <a:xfrm rot="20997382">
            <a:off x="7146285" y="2649630"/>
            <a:ext cx="9980927" cy="148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libertad para poder investigar y divulgar el pensamiento, el arte y el conocimiento, decidir lo que enseñan y cómo enseñan en el ámbito relevante de su campo.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D38C96-6675-D24E-AD2B-D907C9049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700181" y="4183376"/>
            <a:ext cx="4302912" cy="1341632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Libertad Académica</a:t>
            </a:r>
          </a:p>
        </p:txBody>
      </p:sp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18FBE329-F139-F84B-AA19-99A86398F0C9}"/>
              </a:ext>
            </a:extLst>
          </p:cNvPr>
          <p:cNvSpPr txBox="1">
            <a:spLocks/>
          </p:cNvSpPr>
          <p:nvPr/>
        </p:nvSpPr>
        <p:spPr bwMode="auto">
          <a:xfrm>
            <a:off x="8744011" y="5290983"/>
            <a:ext cx="8458200" cy="47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Promoviendo la investigación, el desarrollo y la transmisión del saber universal.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Debatiendo con conocimiento y argumentos.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Aportando distintos criterios que orienten a encontrar la verdad.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Transmitiendo libremente los conocimientos científicos dentro de las aulas.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Promoviendo la responsabilidad y compromiso de no utilizar la cátedra para intereses particulares.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Protegiendo la investigación y la difusión de sus resultados.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D8AA549-1B50-4418-B0E5-A40381C77C42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libertad académica…</a:t>
            </a:r>
          </a:p>
        </p:txBody>
      </p:sp>
    </p:spTree>
    <p:extLst>
      <p:ext uri="{BB962C8B-B14F-4D97-AF65-F5344CB8AC3E}">
        <p14:creationId xmlns:p14="http://schemas.microsoft.com/office/powerpoint/2010/main" val="38872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9A4887-0D00-974B-83D1-2003B132F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112BC04-CD1C-9647-BFC9-57FD58F3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82100"/>
            <a:ext cx="9525000" cy="26289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Humanismo e inclusión</a:t>
            </a:r>
          </a:p>
        </p:txBody>
      </p:sp>
    </p:spTree>
    <p:extLst>
      <p:ext uri="{BB962C8B-B14F-4D97-AF65-F5344CB8AC3E}">
        <p14:creationId xmlns:p14="http://schemas.microsoft.com/office/powerpoint/2010/main" val="261199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35FE8-220B-4B4F-A54B-74F102D7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69399" y="4104285"/>
            <a:ext cx="5243048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Humanismo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06E6D1-7E49-4240-9F48-C21CC051D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0" y="5684774"/>
            <a:ext cx="8305800" cy="2800776"/>
          </a:xfrm>
        </p:spPr>
        <p:txBody>
          <a:bodyPr/>
          <a:lstStyle/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Dignificando los diferentes roles o funciones que tenemos en la universidad.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Impulsando y contribuyendo a la superación y compromiso de todos los miembros de la comunidad universitaria.  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Valorando las necesidades de los demás para poder entenderlos.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Confiando en ti y en tu equipo de trabajo.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F6C768E-5CCD-4341-9075-1F80C7A92CF4}"/>
              </a:ext>
            </a:extLst>
          </p:cNvPr>
          <p:cNvSpPr txBox="1"/>
          <p:nvPr/>
        </p:nvSpPr>
        <p:spPr>
          <a:xfrm rot="21034698">
            <a:off x="8032313" y="2643717"/>
            <a:ext cx="8268172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coloca al ser humano en el centro de sus reflexiones, acciones y esfuerzos, y proclama la dignidad humana como un valor supremo.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9B7BF43-4570-436C-9D79-B28D1D5E4AA1}"/>
              </a:ext>
            </a:extLst>
          </p:cNvPr>
          <p:cNvSpPr/>
          <p:nvPr/>
        </p:nvSpPr>
        <p:spPr>
          <a:xfrm>
            <a:off x="9829800" y="9467763"/>
            <a:ext cx="6133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s-MX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👉¿Cómo lo vivimos en el área?</a:t>
            </a:r>
            <a:endParaRPr lang="es-EC" sz="3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44A4F7-81D8-4EDF-93EA-7DF4618FD892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el humanismo…</a:t>
            </a:r>
          </a:p>
        </p:txBody>
      </p:sp>
    </p:spTree>
    <p:extLst>
      <p:ext uri="{BB962C8B-B14F-4D97-AF65-F5344CB8AC3E}">
        <p14:creationId xmlns:p14="http://schemas.microsoft.com/office/powerpoint/2010/main" val="22798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30CE2-FC4D-43D0-A042-5A83CBFF78F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95400" y="2400300"/>
            <a:ext cx="15087600" cy="1066800"/>
          </a:xfrm>
        </p:spPr>
        <p:txBody>
          <a:bodyPr>
            <a:noAutofit/>
          </a:bodyPr>
          <a:lstStyle/>
          <a:p>
            <a:r>
              <a:rPr lang="es-MX" sz="6000" dirty="0">
                <a:solidFill>
                  <a:srgbClr val="FF7C80"/>
                </a:solidFill>
              </a:rPr>
              <a:t>OBJETIVO</a:t>
            </a:r>
            <a:endParaRPr lang="es-EC" sz="6000" dirty="0">
              <a:solidFill>
                <a:srgbClr val="FF7C8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0203F3-E49A-40A1-8DFB-48BCCD4A0AD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89881" y="4610100"/>
            <a:ext cx="15108237" cy="1608137"/>
          </a:xfrm>
        </p:spPr>
        <p:txBody>
          <a:bodyPr/>
          <a:lstStyle/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La cultura es la esencia de toda comunidad y un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pilar fundamental 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para distinguirnos y sobresalir. </a:t>
            </a:r>
          </a:p>
          <a:p>
            <a:pPr marL="0" indent="0">
              <a:buNone/>
            </a:pPr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Esta reunión es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nuestro primer paso para empezar a sensibilizar e interiorizar</a:t>
            </a:r>
            <a:r>
              <a:rPr lang="es-MX" sz="4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nuestra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misión, visión, propósito y valores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</a:rPr>
              <a:t>….</a:t>
            </a:r>
          </a:p>
          <a:p>
            <a:pPr marL="0" indent="0">
              <a:buNone/>
            </a:pPr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Empecemos </a:t>
            </a:r>
            <a:r>
              <a:rPr lang="es-MX" sz="3600" b="1" dirty="0">
                <a:solidFill>
                  <a:schemeClr val="bg1">
                    <a:lumMod val="50000"/>
                  </a:schemeClr>
                </a:solidFill>
              </a:rPr>
              <a:t>a vivir nuestra cultura.</a:t>
            </a:r>
          </a:p>
          <a:p>
            <a:pPr marL="0" indent="0">
              <a:buNone/>
            </a:pPr>
            <a:endParaRPr lang="es-MX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6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2"/>
          <p:cNvSpPr txBox="1"/>
          <p:nvPr/>
        </p:nvSpPr>
        <p:spPr>
          <a:xfrm rot="21094208">
            <a:off x="6911862" y="2645398"/>
            <a:ext cx="9935657" cy="146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participación plena de todas las personas en la vida universitaria y en el bienestar general; valora las diferencias individuales como un factor que enriquece la comunidad. 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30C992-3131-E44C-8C1A-47D56F5A7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5C59EB-1517-A241-A625-C23417D1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71525" y="4128730"/>
            <a:ext cx="4959858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Inclusión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B0D36520-612B-D348-BA70-1C43FAC73FDF}"/>
              </a:ext>
            </a:extLst>
          </p:cNvPr>
          <p:cNvSpPr txBox="1">
            <a:spLocks/>
          </p:cNvSpPr>
          <p:nvPr/>
        </p:nvSpPr>
        <p:spPr bwMode="auto">
          <a:xfrm>
            <a:off x="8839200" y="5459625"/>
            <a:ext cx="8644178" cy="404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Dando un trato equitativo y respetuoso a todos los que nos rodean sin importar el nivel jerárquico.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Valorando las habilidades y esfuerzos de cada colaborador independientemente de su edad, etnia, género, identidad de género, estado civil, nacionalidad religión u orientación sexual.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Desarrollar un ambiente de trabajo digno y justo para todas las personas de la comunidad universitaria.   </a:t>
            </a:r>
          </a:p>
          <a:p>
            <a:pPr marL="457200" indent="-457200"/>
            <a:r>
              <a:rPr lang="es-MX" sz="2400" dirty="0">
                <a:solidFill>
                  <a:schemeClr val="bg1">
                    <a:lumMod val="50000"/>
                  </a:schemeClr>
                </a:solidFill>
              </a:rPr>
              <a:t>Promulgando la participación igualitaria dentro de las actividades que ejecute la institución. 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A89CB317-A5E5-4F8B-9B69-F2A51ADD5F20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inclusión…</a:t>
            </a:r>
          </a:p>
        </p:txBody>
      </p:sp>
    </p:spTree>
    <p:extLst>
      <p:ext uri="{BB962C8B-B14F-4D97-AF65-F5344CB8AC3E}">
        <p14:creationId xmlns:p14="http://schemas.microsoft.com/office/powerpoint/2010/main" val="244205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8B62A2-C119-2444-ADF1-6EFC5EF90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AE7FFF5-E688-1D4B-8572-DE6EB461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05900"/>
            <a:ext cx="9525000" cy="27051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Resiliencia</a:t>
            </a:r>
          </a:p>
        </p:txBody>
      </p:sp>
    </p:spTree>
    <p:extLst>
      <p:ext uri="{BB962C8B-B14F-4D97-AF65-F5344CB8AC3E}">
        <p14:creationId xmlns:p14="http://schemas.microsoft.com/office/powerpoint/2010/main" val="38563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5B488-E01B-424C-8186-DBFA2C526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03506">
            <a:off x="2673117" y="4147031"/>
            <a:ext cx="4747846" cy="1066800"/>
          </a:xfrm>
        </p:spPr>
        <p:txBody>
          <a:bodyPr/>
          <a:lstStyle/>
          <a:p>
            <a:r>
              <a:rPr lang="es-EC" dirty="0">
                <a:solidFill>
                  <a:schemeClr val="bg1"/>
                </a:solidFill>
              </a:rPr>
              <a:t>Resiliencia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1B8A17-F5F9-724B-98D1-7C4B006AAC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77400" y="5988253"/>
            <a:ext cx="7696200" cy="3048000"/>
          </a:xfrm>
        </p:spPr>
        <p:txBody>
          <a:bodyPr/>
          <a:lstStyle/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Reinventándonos y superándonos.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Brindando soluciones rápidas y efectivas a los problemas que se nos presenten.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Buscando distintas soluciones y estrategias para alcanzar los objetivos planteados.</a:t>
            </a:r>
          </a:p>
          <a:p>
            <a:pPr marL="457200" indent="-457200"/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Desarrollando constantemente habilidades y destrezas para afrontar los cambios del día a día. </a:t>
            </a:r>
          </a:p>
          <a:p>
            <a:pPr marL="0" indent="0">
              <a:buNone/>
            </a:pP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1E6378E1-52F2-3744-B168-4353FFD71316}"/>
              </a:ext>
            </a:extLst>
          </p:cNvPr>
          <p:cNvSpPr txBox="1"/>
          <p:nvPr/>
        </p:nvSpPr>
        <p:spPr>
          <a:xfrm rot="21047275">
            <a:off x="7425054" y="2899398"/>
            <a:ext cx="8407039" cy="1097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5"/>
              </a:lnSpc>
            </a:pPr>
            <a:endParaRPr sz="2400" dirty="0">
              <a:solidFill>
                <a:schemeClr val="bg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s-MX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Udla promueve la capacidad de alcanzar objetivos, mediante la perseverancia y la superación de la adversidad.</a:t>
            </a:r>
            <a:endParaRPr lang="es-EC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CB8E8FA-8BBB-420E-A736-F22878F8EE1B}"/>
              </a:ext>
            </a:extLst>
          </p:cNvPr>
          <p:cNvSpPr txBox="1">
            <a:spLocks/>
          </p:cNvSpPr>
          <p:nvPr/>
        </p:nvSpPr>
        <p:spPr bwMode="auto">
          <a:xfrm>
            <a:off x="1905000" y="6667500"/>
            <a:ext cx="563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sz="4000" b="1" dirty="0">
                <a:solidFill>
                  <a:schemeClr val="bg1">
                    <a:lumMod val="50000"/>
                  </a:schemeClr>
                </a:solidFill>
              </a:rPr>
              <a:t>En la UDLA se vive la resiliencia…</a:t>
            </a:r>
          </a:p>
        </p:txBody>
      </p:sp>
    </p:spTree>
    <p:extLst>
      <p:ext uri="{BB962C8B-B14F-4D97-AF65-F5344CB8AC3E}">
        <p14:creationId xmlns:p14="http://schemas.microsoft.com/office/powerpoint/2010/main" val="335415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91A960-2490-4161-8B04-708A94B7C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4152900"/>
            <a:ext cx="152400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es-MX" sz="6600" b="1" dirty="0">
                <a:solidFill>
                  <a:schemeClr val="bg1">
                    <a:lumMod val="50000"/>
                  </a:schemeClr>
                </a:solidFill>
              </a:rPr>
              <a:t>Y tú ¿cómo vives nuestra cultura? </a:t>
            </a:r>
            <a:endParaRPr lang="es-EC" sz="6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34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42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Vista de un edificio&#10;&#10;Descripción generada automáticamente">
            <a:extLst>
              <a:ext uri="{FF2B5EF4-FFF2-40B4-BE49-F238E27FC236}">
                <a16:creationId xmlns:a16="http://schemas.microsoft.com/office/drawing/2014/main" id="{B3C17E75-A2CE-6642-A908-D1F6F7DE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3477165-3C2C-4CF8-B7A7-91C06CC6508F}"/>
              </a:ext>
            </a:extLst>
          </p:cNvPr>
          <p:cNvSpPr txBox="1">
            <a:spLocks/>
          </p:cNvSpPr>
          <p:nvPr/>
        </p:nvSpPr>
        <p:spPr bwMode="auto">
          <a:xfrm>
            <a:off x="9296400" y="419100"/>
            <a:ext cx="781594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4400" b="1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Nuestra</a:t>
            </a:r>
            <a:r>
              <a:rPr lang="es-MX" sz="4400" dirty="0">
                <a:solidFill>
                  <a:schemeClr val="bg1"/>
                </a:solidFill>
              </a:rPr>
              <a:t> cultura no se cuenta,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99AAC64-5124-4184-8BEA-EAC126F92FC1}"/>
              </a:ext>
            </a:extLst>
          </p:cNvPr>
          <p:cNvSpPr/>
          <p:nvPr/>
        </p:nvSpPr>
        <p:spPr>
          <a:xfrm>
            <a:off x="9296399" y="807446"/>
            <a:ext cx="781594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s-MX" sz="166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SE  LA  VIVE</a:t>
            </a:r>
            <a:endParaRPr lang="es-MX" sz="23900" dirty="0">
              <a:solidFill>
                <a:schemeClr val="bg1"/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12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frente a un edificio&#10;&#10;Descripción generada automáticamente">
            <a:extLst>
              <a:ext uri="{FF2B5EF4-FFF2-40B4-BE49-F238E27FC236}">
                <a16:creationId xmlns:a16="http://schemas.microsoft.com/office/drawing/2014/main" id="{CBCE2E4F-2018-AB4B-8CC9-2C742BE2A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6" b="29867"/>
          <a:stretch/>
        </p:blipFill>
        <p:spPr>
          <a:xfrm>
            <a:off x="0" y="5420935"/>
            <a:ext cx="18288000" cy="41390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3EF7A91-C6B3-414B-89E1-FDC49CF22E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09800" y="2476500"/>
            <a:ext cx="8305800" cy="2171700"/>
          </a:xfrm>
        </p:spPr>
        <p:txBody>
          <a:bodyPr/>
          <a:lstStyle/>
          <a:p>
            <a:pPr algn="l"/>
            <a:r>
              <a:rPr lang="es-EC" b="1" dirty="0">
                <a:solidFill>
                  <a:schemeClr val="bg1">
                    <a:lumMod val="50000"/>
                  </a:schemeClr>
                </a:solidFill>
              </a:rPr>
              <a:t>Misión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10D78A1A-689C-F245-B9D4-1884EFA7D7BB}"/>
              </a:ext>
            </a:extLst>
          </p:cNvPr>
          <p:cNvSpPr txBox="1">
            <a:spLocks/>
          </p:cNvSpPr>
          <p:nvPr/>
        </p:nvSpPr>
        <p:spPr bwMode="auto">
          <a:xfrm>
            <a:off x="5410200" y="2781300"/>
            <a:ext cx="11353800" cy="299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4000" dirty="0">
                <a:solidFill>
                  <a:schemeClr val="bg1">
                    <a:lumMod val="50000"/>
                  </a:schemeClr>
                </a:solidFill>
              </a:rPr>
              <a:t>Formar personas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competentes, emprendedoras y con visión internacional-global, </a:t>
            </a:r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comprometidas con la sociedad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, y basadas en principios y valores éticos.</a:t>
            </a:r>
          </a:p>
          <a:p>
            <a:endParaRPr lang="es-EC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1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E71589-A741-9042-93D9-692DE896B0C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524000" y="4533900"/>
            <a:ext cx="7620000" cy="7315200"/>
          </a:xfrm>
        </p:spPr>
        <p:txBody>
          <a:bodyPr/>
          <a:lstStyle/>
          <a:p>
            <a:pPr marL="0" indent="0">
              <a:buNone/>
            </a:pP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Transformamos</a:t>
            </a:r>
            <a:r>
              <a:rPr lang="es-MX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vidas, </a:t>
            </a:r>
            <a:r>
              <a:rPr lang="es-MX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generamos</a:t>
            </a:r>
            <a:r>
              <a:rPr lang="es-MX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cambios en la sociedad.</a:t>
            </a:r>
          </a:p>
          <a:p>
            <a:endParaRPr lang="es-EC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ABB539E-2014-FC48-9C91-1A181976A01B}"/>
              </a:ext>
            </a:extLst>
          </p:cNvPr>
          <p:cNvSpPr txBox="1">
            <a:spLocks/>
          </p:cNvSpPr>
          <p:nvPr/>
        </p:nvSpPr>
        <p:spPr bwMode="auto">
          <a:xfrm>
            <a:off x="304800" y="3238500"/>
            <a:ext cx="556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Propósito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BF7D9B-AAB7-3944-A2EB-B11E878F1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7"/>
          <a:stretch/>
        </p:blipFill>
        <p:spPr>
          <a:xfrm>
            <a:off x="9985202" y="0"/>
            <a:ext cx="8302798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4291B-08B6-B54C-B0F1-777F2B0B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7353300"/>
            <a:ext cx="15087600" cy="1066800"/>
          </a:xfrm>
        </p:spPr>
        <p:txBody>
          <a:bodyPr/>
          <a:lstStyle/>
          <a:p>
            <a:pPr algn="ctr"/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UNA VISIÓN SIN ACCIÓN ES UN SUEÑO;</a:t>
            </a:r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ACCIÓN SIN VISIÓN ES UNA PESADILLA</a:t>
            </a:r>
            <a:br>
              <a:rPr lang="es-EC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s-EC" sz="3200" dirty="0">
                <a:solidFill>
                  <a:schemeClr val="bg1">
                    <a:lumMod val="50000"/>
                  </a:schemeClr>
                </a:solidFill>
              </a:rPr>
              <a:t>Proverbio Japonés)</a:t>
            </a:r>
            <a:endParaRPr lang="es-EC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6365F-E5F3-7746-96F2-F1FF22C87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114300"/>
            <a:ext cx="3200400" cy="11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2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B8742-4ABC-0242-8B3D-29BF9C803A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1714500"/>
            <a:ext cx="8305800" cy="2171700"/>
          </a:xfrm>
        </p:spPr>
        <p:txBody>
          <a:bodyPr/>
          <a:lstStyle/>
          <a:p>
            <a:pPr algn="l"/>
            <a:r>
              <a:rPr lang="es-EC" b="1" dirty="0">
                <a:solidFill>
                  <a:schemeClr val="bg1">
                    <a:lumMod val="50000"/>
                  </a:schemeClr>
                </a:solidFill>
              </a:rPr>
              <a:t>Visión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B4C4120D-A7E4-7A4D-9180-7DFF7AE943C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43000" y="3390900"/>
            <a:ext cx="9372600" cy="6934200"/>
          </a:xfrm>
        </p:spPr>
        <p:txBody>
          <a:bodyPr/>
          <a:lstStyle/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un modelo de referencia en la educación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 ecuatoriana, que sirva a un público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amplio y diverso a través de la excelencia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académica, la gestión de calidad y el servicio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excepcional, con tecnología de vanguardia.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Generar, principalmente, conocimiento</a:t>
            </a:r>
          </a:p>
          <a:p>
            <a:pPr marL="0" lvl="1" indent="0" algn="just">
              <a:buNone/>
            </a:pPr>
            <a:r>
              <a:rPr lang="es-MX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relevante para el desarrollo del país.</a:t>
            </a:r>
            <a:endParaRPr lang="es-EC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Mujer sentada en un escritorio&#10;&#10;Descripción generada automáticamente">
            <a:extLst>
              <a:ext uri="{FF2B5EF4-FFF2-40B4-BE49-F238E27FC236}">
                <a16:creationId xmlns:a16="http://schemas.microsoft.com/office/drawing/2014/main" id="{A37A1091-FC67-564E-ABB4-DF4F43F39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r="15457"/>
          <a:stretch/>
        </p:blipFill>
        <p:spPr>
          <a:xfrm>
            <a:off x="10347112" y="0"/>
            <a:ext cx="7940887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C0BB1EC">
            <a:hlinkClick r:id="" action="ppaction://media"/>
            <a:extLst>
              <a:ext uri="{FF2B5EF4-FFF2-40B4-BE49-F238E27FC236}">
                <a16:creationId xmlns:a16="http://schemas.microsoft.com/office/drawing/2014/main" id="{6516527A-E341-4900-9A26-54BE3DB62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867" y="304800"/>
            <a:ext cx="1720426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F7C1ADF-DC40-4A79-AF56-BF88320F2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77300"/>
            <a:ext cx="10210800" cy="2933700"/>
          </a:xfrm>
        </p:spPr>
        <p:txBody>
          <a:bodyPr/>
          <a:lstStyle/>
          <a:p>
            <a:r>
              <a:rPr lang="es-MX" sz="3600" dirty="0">
                <a:solidFill>
                  <a:schemeClr val="bg1"/>
                </a:solidFill>
              </a:rPr>
              <a:t>Integridad, Respeto y Respeto al medio ambiente</a:t>
            </a:r>
            <a:endParaRPr lang="es-EC" sz="3600" dirty="0">
              <a:solidFill>
                <a:schemeClr val="bg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31C9AD-B1F4-CB49-88A9-4F5E66AA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8657729"/>
            <a:ext cx="4453179" cy="16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22208"/>
      </p:ext>
    </p:extLst>
  </p:cSld>
  <p:clrMapOvr>
    <a:masterClrMapping/>
  </p:clrMapOvr>
</p:sld>
</file>

<file path=ppt/theme/theme1.xml><?xml version="1.0" encoding="utf-8"?>
<a:theme xmlns:a="http://schemas.openxmlformats.org/drawingml/2006/main" name="Plan Estratégico 2020-2025 DISEÑO">
  <a:themeElements>
    <a:clrScheme name="Personalizados 1">
      <a:dk1>
        <a:srgbClr val="FEFFFE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Estratégico 2020-2025 DISEÑO" id="{EEE7693C-9825-D041-82E3-DFEBA1033674}" vid="{D80D077A-2682-2F45-A1BA-4B88FE1F7D4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Estratégico 2020-2025 DISEÑO</Template>
  <TotalTime>69169</TotalTime>
  <Words>1064</Words>
  <Application>Microsoft Office PowerPoint</Application>
  <PresentationFormat>Personalizado</PresentationFormat>
  <Paragraphs>114</Paragraphs>
  <Slides>24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Bahnschrift Light Condensed</vt:lpstr>
      <vt:lpstr>Source Sans Pro</vt:lpstr>
      <vt:lpstr>Arial Rounded MT Bold</vt:lpstr>
      <vt:lpstr>Plan Estratégico 2020-2025 DISEÑO</vt:lpstr>
      <vt:lpstr> ¡Somos UDLA!  </vt:lpstr>
      <vt:lpstr>OBJETIVO</vt:lpstr>
      <vt:lpstr>Presentación de PowerPoint</vt:lpstr>
      <vt:lpstr>Misión</vt:lpstr>
      <vt:lpstr>Presentación de PowerPoint</vt:lpstr>
      <vt:lpstr> UNA VISIÓN SIN ACCIÓN ES UN SUEÑO; ACCIÓN SIN VISIÓN ES UNA PESADILLA (Proverbio Japonés)</vt:lpstr>
      <vt:lpstr>Visión</vt:lpstr>
      <vt:lpstr>Presentación de PowerPoint</vt:lpstr>
      <vt:lpstr>Integridad, Respeto y Respeto al medio ambiente</vt:lpstr>
      <vt:lpstr>Integridad</vt:lpstr>
      <vt:lpstr>Presentación de PowerPoint</vt:lpstr>
      <vt:lpstr>Respeto por el Medio Ambiente</vt:lpstr>
      <vt:lpstr>Innovación</vt:lpstr>
      <vt:lpstr>Innovación</vt:lpstr>
      <vt:lpstr>Búsqueda de la exelencia y libertad académica</vt:lpstr>
      <vt:lpstr>Búsqueda de la excelencia</vt:lpstr>
      <vt:lpstr>Libertad Académica</vt:lpstr>
      <vt:lpstr>Humanismo e inclusión</vt:lpstr>
      <vt:lpstr>Humanismo</vt:lpstr>
      <vt:lpstr>Inclusión</vt:lpstr>
      <vt:lpstr>Resiliencia</vt:lpstr>
      <vt:lpstr>Resiliencia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Estratégico 2020-2025 UDLA</dc:title>
  <dc:creator>Marjorie Lorena Reyes</dc:creator>
  <cp:lastModifiedBy>María Gabriela Escalante</cp:lastModifiedBy>
  <cp:revision>228</cp:revision>
  <cp:lastPrinted>2020-02-03T16:07:11Z</cp:lastPrinted>
  <dcterms:created xsi:type="dcterms:W3CDTF">2006-08-16T00:00:00Z</dcterms:created>
  <dcterms:modified xsi:type="dcterms:W3CDTF">2020-10-28T20:53:58Z</dcterms:modified>
  <dc:identifier>DADptegOqao</dc:identifier>
</cp:coreProperties>
</file>