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82" r:id="rId4"/>
    <p:sldId id="266" r:id="rId5"/>
    <p:sldId id="283" r:id="rId6"/>
    <p:sldId id="284" r:id="rId7"/>
    <p:sldId id="298" r:id="rId8"/>
    <p:sldId id="293" r:id="rId9"/>
    <p:sldId id="299" r:id="rId10"/>
    <p:sldId id="285" r:id="rId11"/>
    <p:sldId id="286" r:id="rId12"/>
    <p:sldId id="287" r:id="rId13"/>
    <p:sldId id="290" r:id="rId14"/>
    <p:sldId id="292" r:id="rId15"/>
    <p:sldId id="294" r:id="rId16"/>
    <p:sldId id="295" r:id="rId17"/>
    <p:sldId id="297"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7F7F7F"/>
    <a:srgbClr val="5A5959"/>
    <a:srgbClr val="D67F00"/>
    <a:srgbClr val="005DAA"/>
    <a:srgbClr val="880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60"/>
  </p:normalViewPr>
  <p:slideViewPr>
    <p:cSldViewPr snapToGrid="0">
      <p:cViewPr varScale="1">
        <p:scale>
          <a:sx n="68" d="100"/>
          <a:sy n="68" d="100"/>
        </p:scale>
        <p:origin x="7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B27B2-A414-42BC-85C5-A46ECF8FA1A9}" type="datetimeFigureOut">
              <a:rPr lang="es-EC" smtClean="0"/>
              <a:t>23/10/2019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E8E3E-6978-4769-A5EF-340EB0B7E8CC}" type="slidenum">
              <a:rPr lang="es-EC" smtClean="0"/>
              <a:t>‹Nº›</a:t>
            </a:fld>
            <a:endParaRPr lang="es-EC"/>
          </a:p>
        </p:txBody>
      </p:sp>
    </p:spTree>
    <p:extLst>
      <p:ext uri="{BB962C8B-B14F-4D97-AF65-F5344CB8AC3E}">
        <p14:creationId xmlns:p14="http://schemas.microsoft.com/office/powerpoint/2010/main" val="185471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4</a:t>
            </a:fld>
            <a:endParaRPr lang="es-EC"/>
          </a:p>
        </p:txBody>
      </p:sp>
    </p:spTree>
    <p:extLst>
      <p:ext uri="{BB962C8B-B14F-4D97-AF65-F5344CB8AC3E}">
        <p14:creationId xmlns:p14="http://schemas.microsoft.com/office/powerpoint/2010/main" val="2643104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13</a:t>
            </a:fld>
            <a:endParaRPr lang="es-EC"/>
          </a:p>
        </p:txBody>
      </p:sp>
    </p:spTree>
    <p:extLst>
      <p:ext uri="{BB962C8B-B14F-4D97-AF65-F5344CB8AC3E}">
        <p14:creationId xmlns:p14="http://schemas.microsoft.com/office/powerpoint/2010/main" val="255430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14</a:t>
            </a:fld>
            <a:endParaRPr lang="es-EC"/>
          </a:p>
        </p:txBody>
      </p:sp>
    </p:spTree>
    <p:extLst>
      <p:ext uri="{BB962C8B-B14F-4D97-AF65-F5344CB8AC3E}">
        <p14:creationId xmlns:p14="http://schemas.microsoft.com/office/powerpoint/2010/main" val="403623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15</a:t>
            </a:fld>
            <a:endParaRPr lang="es-EC"/>
          </a:p>
        </p:txBody>
      </p:sp>
    </p:spTree>
    <p:extLst>
      <p:ext uri="{BB962C8B-B14F-4D97-AF65-F5344CB8AC3E}">
        <p14:creationId xmlns:p14="http://schemas.microsoft.com/office/powerpoint/2010/main" val="252285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16</a:t>
            </a:fld>
            <a:endParaRPr lang="es-EC"/>
          </a:p>
        </p:txBody>
      </p:sp>
    </p:spTree>
    <p:extLst>
      <p:ext uri="{BB962C8B-B14F-4D97-AF65-F5344CB8AC3E}">
        <p14:creationId xmlns:p14="http://schemas.microsoft.com/office/powerpoint/2010/main" val="194564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17</a:t>
            </a:fld>
            <a:endParaRPr lang="es-EC"/>
          </a:p>
        </p:txBody>
      </p:sp>
    </p:spTree>
    <p:extLst>
      <p:ext uri="{BB962C8B-B14F-4D97-AF65-F5344CB8AC3E}">
        <p14:creationId xmlns:p14="http://schemas.microsoft.com/office/powerpoint/2010/main" val="59050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5</a:t>
            </a:fld>
            <a:endParaRPr lang="es-EC"/>
          </a:p>
        </p:txBody>
      </p:sp>
    </p:spTree>
    <p:extLst>
      <p:ext uri="{BB962C8B-B14F-4D97-AF65-F5344CB8AC3E}">
        <p14:creationId xmlns:p14="http://schemas.microsoft.com/office/powerpoint/2010/main" val="9671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6</a:t>
            </a:fld>
            <a:endParaRPr lang="es-EC"/>
          </a:p>
        </p:txBody>
      </p:sp>
    </p:spTree>
    <p:extLst>
      <p:ext uri="{BB962C8B-B14F-4D97-AF65-F5344CB8AC3E}">
        <p14:creationId xmlns:p14="http://schemas.microsoft.com/office/powerpoint/2010/main" val="166208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7</a:t>
            </a:fld>
            <a:endParaRPr lang="es-EC"/>
          </a:p>
        </p:txBody>
      </p:sp>
    </p:spTree>
    <p:extLst>
      <p:ext uri="{BB962C8B-B14F-4D97-AF65-F5344CB8AC3E}">
        <p14:creationId xmlns:p14="http://schemas.microsoft.com/office/powerpoint/2010/main" val="27165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8</a:t>
            </a:fld>
            <a:endParaRPr lang="es-EC"/>
          </a:p>
        </p:txBody>
      </p:sp>
    </p:spTree>
    <p:extLst>
      <p:ext uri="{BB962C8B-B14F-4D97-AF65-F5344CB8AC3E}">
        <p14:creationId xmlns:p14="http://schemas.microsoft.com/office/powerpoint/2010/main" val="165530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9</a:t>
            </a:fld>
            <a:endParaRPr lang="es-EC"/>
          </a:p>
        </p:txBody>
      </p:sp>
    </p:spTree>
    <p:extLst>
      <p:ext uri="{BB962C8B-B14F-4D97-AF65-F5344CB8AC3E}">
        <p14:creationId xmlns:p14="http://schemas.microsoft.com/office/powerpoint/2010/main" val="325895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10</a:t>
            </a:fld>
            <a:endParaRPr lang="es-EC"/>
          </a:p>
        </p:txBody>
      </p:sp>
    </p:spTree>
    <p:extLst>
      <p:ext uri="{BB962C8B-B14F-4D97-AF65-F5344CB8AC3E}">
        <p14:creationId xmlns:p14="http://schemas.microsoft.com/office/powerpoint/2010/main" val="217398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11</a:t>
            </a:fld>
            <a:endParaRPr lang="es-EC"/>
          </a:p>
        </p:txBody>
      </p:sp>
    </p:spTree>
    <p:extLst>
      <p:ext uri="{BB962C8B-B14F-4D97-AF65-F5344CB8AC3E}">
        <p14:creationId xmlns:p14="http://schemas.microsoft.com/office/powerpoint/2010/main" val="1892353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UDLA COMPARATIVO PROPUESTA.XLS  PESTAÑA: COMPARATIVO AM</a:t>
            </a:r>
          </a:p>
        </p:txBody>
      </p:sp>
      <p:sp>
        <p:nvSpPr>
          <p:cNvPr id="4" name="Marcador de número de diapositiva 3"/>
          <p:cNvSpPr>
            <a:spLocks noGrp="1"/>
          </p:cNvSpPr>
          <p:nvPr>
            <p:ph type="sldNum" sz="quarter" idx="5"/>
          </p:nvPr>
        </p:nvSpPr>
        <p:spPr/>
        <p:txBody>
          <a:bodyPr/>
          <a:lstStyle/>
          <a:p>
            <a:fld id="{890E8E3E-6978-4769-A5EF-340EB0B7E8CC}" type="slidenum">
              <a:rPr lang="es-EC" smtClean="0"/>
              <a:t>12</a:t>
            </a:fld>
            <a:endParaRPr lang="es-EC"/>
          </a:p>
        </p:txBody>
      </p:sp>
    </p:spTree>
    <p:extLst>
      <p:ext uri="{BB962C8B-B14F-4D97-AF65-F5344CB8AC3E}">
        <p14:creationId xmlns:p14="http://schemas.microsoft.com/office/powerpoint/2010/main" val="296603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4981C-0D3D-470F-B82E-BD92FE42BE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63D8C98E-1341-4FA2-9FC8-E89E08448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6F8B5F86-37F9-4337-9B57-8799ECC1C3BB}"/>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5" name="Marcador de pie de página 4">
            <a:extLst>
              <a:ext uri="{FF2B5EF4-FFF2-40B4-BE49-F238E27FC236}">
                <a16:creationId xmlns:a16="http://schemas.microsoft.com/office/drawing/2014/main" id="{90925BB1-2F7E-4618-9929-71B1062E849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0E61C69-7E03-48C7-9321-D867BBDE6CA1}"/>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36987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A109A-7BC3-40D9-B0D7-C985B0B4E49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092ED50-4ACA-4F29-BC88-725F593BF2A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A6647B1-7581-4BB6-AF0D-5FA189EBD620}"/>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5" name="Marcador de pie de página 4">
            <a:extLst>
              <a:ext uri="{FF2B5EF4-FFF2-40B4-BE49-F238E27FC236}">
                <a16:creationId xmlns:a16="http://schemas.microsoft.com/office/drawing/2014/main" id="{D224C053-2B78-4D9B-95E6-14A164DF689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9B6068F-25C4-4002-B270-A4AA47D7D464}"/>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316032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FFC09F-F7D9-45B7-8FA6-2CB99ABEA5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421E067-2240-46A9-9176-CBF30620A16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7F908B6-D82B-4D21-B076-51E33D58F7F8}"/>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5" name="Marcador de pie de página 4">
            <a:extLst>
              <a:ext uri="{FF2B5EF4-FFF2-40B4-BE49-F238E27FC236}">
                <a16:creationId xmlns:a16="http://schemas.microsoft.com/office/drawing/2014/main" id="{7152207A-AE1D-4B24-88C0-40267F43042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9343F72-B958-4520-AAAF-2D8522896F12}"/>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171668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AF9B4-E48E-4025-8509-493BEF9EF4F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88FEF83-FFD8-420E-B7C8-7421A7533E2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CE6DF34-EDF6-4C66-B714-CC250F453983}"/>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5" name="Marcador de pie de página 4">
            <a:extLst>
              <a:ext uri="{FF2B5EF4-FFF2-40B4-BE49-F238E27FC236}">
                <a16:creationId xmlns:a16="http://schemas.microsoft.com/office/drawing/2014/main" id="{5CE9C9A3-F754-4DD2-B7FE-E572B54475D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8D942F1-A539-470B-822E-9CC7660F5089}"/>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412049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FF88B-1DD9-4A85-BBFE-307E26EC42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F4FEAD4-70F1-4C5F-A73E-ECB817D9EF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A8998A1-9A27-4DE8-9F20-8A8B30671839}"/>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5" name="Marcador de pie de página 4">
            <a:extLst>
              <a:ext uri="{FF2B5EF4-FFF2-40B4-BE49-F238E27FC236}">
                <a16:creationId xmlns:a16="http://schemas.microsoft.com/office/drawing/2014/main" id="{34F45DAB-2D15-47EE-9A67-C927C66AAAA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433632-4711-4731-B1BA-FF14390E0C1A}"/>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171595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D216F-C220-4005-AE59-DA166DD4E98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389FA9D-20EF-4401-B213-87A006E143A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7E46B36-725E-4DCD-AF11-BDCD80BCED1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56DFDB8-816D-43F7-8891-96F92B9B2BD2}"/>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6" name="Marcador de pie de página 5">
            <a:extLst>
              <a:ext uri="{FF2B5EF4-FFF2-40B4-BE49-F238E27FC236}">
                <a16:creationId xmlns:a16="http://schemas.microsoft.com/office/drawing/2014/main" id="{79FBB155-B891-4BDC-A0F0-7CAA893E2A7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A0B4FB-7FD4-436F-A5E8-2C5E3C7E90B4}"/>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26170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359FC-41CD-4D72-8BFB-C13E8692B13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CE5C8DE-1D36-4DCC-9A4D-AC1C62C83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7823907-BE43-4C99-896D-43A2E008BFB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9A73E16-6951-44DB-9105-FA81FDF77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57B6BE8-A6F9-43F5-BEB7-2A7EFCEA4AE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8FD763C6-0C1C-4BB3-B9ED-A1C0B53A78BD}"/>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8" name="Marcador de pie de página 7">
            <a:extLst>
              <a:ext uri="{FF2B5EF4-FFF2-40B4-BE49-F238E27FC236}">
                <a16:creationId xmlns:a16="http://schemas.microsoft.com/office/drawing/2014/main" id="{52A29E2C-77E4-44EC-AAFD-92ED64074D0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EDC311E-2535-4C7E-8DEB-78DC0E53FFC9}"/>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218553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D1402-4B82-4652-99B0-256C3A4057B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86EAC39D-BA4D-4673-9E0C-276EC677AE90}"/>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4" name="Marcador de pie de página 3">
            <a:extLst>
              <a:ext uri="{FF2B5EF4-FFF2-40B4-BE49-F238E27FC236}">
                <a16:creationId xmlns:a16="http://schemas.microsoft.com/office/drawing/2014/main" id="{00A6DA1E-C036-4546-A6F8-42B9A59FA84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12136118-8B84-41E2-8C0B-79F88F481B8D}"/>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245074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BDC24D-AAA9-4DF9-829A-88CABB6825B0}"/>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3" name="Marcador de pie de página 2">
            <a:extLst>
              <a:ext uri="{FF2B5EF4-FFF2-40B4-BE49-F238E27FC236}">
                <a16:creationId xmlns:a16="http://schemas.microsoft.com/office/drawing/2014/main" id="{20445A1D-8884-45C4-889D-7EE518028C6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C48A509-6753-4BE0-BDF7-BB665629F8E6}"/>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64664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A04DC-FA35-416D-B75B-3AE32B8108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68F3FC0-0C67-4FFF-A314-29D50039B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4BFB97F4-C92E-4C47-9775-DF8F20A47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8D4285B-63AF-4E5D-9EE5-B5A354124A3D}"/>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6" name="Marcador de pie de página 5">
            <a:extLst>
              <a:ext uri="{FF2B5EF4-FFF2-40B4-BE49-F238E27FC236}">
                <a16:creationId xmlns:a16="http://schemas.microsoft.com/office/drawing/2014/main" id="{E6DB7E40-57E8-47F2-B956-C94504BF66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F38B87E-4BEB-4186-9472-3581C3C127F4}"/>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82618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7B6AF-0290-4030-B438-BD2D8336E9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F20D611E-C279-48FE-B353-BB1A7AE95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233C02B7-3304-4662-BE2F-5CBE2019C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E4DDE06-E2BF-4C85-88AB-5D20D3A100EE}"/>
              </a:ext>
            </a:extLst>
          </p:cNvPr>
          <p:cNvSpPr>
            <a:spLocks noGrp="1"/>
          </p:cNvSpPr>
          <p:nvPr>
            <p:ph type="dt" sz="half" idx="10"/>
          </p:nvPr>
        </p:nvSpPr>
        <p:spPr/>
        <p:txBody>
          <a:bodyPr/>
          <a:lstStyle/>
          <a:p>
            <a:fld id="{5E471359-9E3B-4E0B-AD10-C24B37B3A611}" type="datetimeFigureOut">
              <a:rPr lang="es-EC" smtClean="0"/>
              <a:t>23/10/2019</a:t>
            </a:fld>
            <a:endParaRPr lang="es-EC"/>
          </a:p>
        </p:txBody>
      </p:sp>
      <p:sp>
        <p:nvSpPr>
          <p:cNvPr id="6" name="Marcador de pie de página 5">
            <a:extLst>
              <a:ext uri="{FF2B5EF4-FFF2-40B4-BE49-F238E27FC236}">
                <a16:creationId xmlns:a16="http://schemas.microsoft.com/office/drawing/2014/main" id="{B9ED7B6C-9167-4B80-B668-4AF938A3D90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DC17174-5438-4BA3-BDDD-F5AECFA1981E}"/>
              </a:ext>
            </a:extLst>
          </p:cNvPr>
          <p:cNvSpPr>
            <a:spLocks noGrp="1"/>
          </p:cNvSpPr>
          <p:nvPr>
            <p:ph type="sldNum" sz="quarter" idx="12"/>
          </p:nvPr>
        </p:nvSpPr>
        <p:spPr/>
        <p:txBody>
          <a:bodyPr/>
          <a:lstStyle/>
          <a:p>
            <a:fld id="{7C07A563-2293-4D92-B5C4-A398D28A9091}" type="slidenum">
              <a:rPr lang="es-EC" smtClean="0"/>
              <a:t>‹Nº›</a:t>
            </a:fld>
            <a:endParaRPr lang="es-EC"/>
          </a:p>
        </p:txBody>
      </p:sp>
    </p:spTree>
    <p:extLst>
      <p:ext uri="{BB962C8B-B14F-4D97-AF65-F5344CB8AC3E}">
        <p14:creationId xmlns:p14="http://schemas.microsoft.com/office/powerpoint/2010/main" val="392476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8F8F93-A2F5-4165-B93D-459D5ADB6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7F65855-EFBF-4912-B314-FE73CE0E6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5038E27-5F8B-45A6-882A-41CB4244D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71359-9E3B-4E0B-AD10-C24B37B3A611}" type="datetimeFigureOut">
              <a:rPr lang="es-EC" smtClean="0"/>
              <a:t>23/10/2019</a:t>
            </a:fld>
            <a:endParaRPr lang="es-EC"/>
          </a:p>
        </p:txBody>
      </p:sp>
      <p:sp>
        <p:nvSpPr>
          <p:cNvPr id="5" name="Marcador de pie de página 4">
            <a:extLst>
              <a:ext uri="{FF2B5EF4-FFF2-40B4-BE49-F238E27FC236}">
                <a16:creationId xmlns:a16="http://schemas.microsoft.com/office/drawing/2014/main" id="{3F8FE848-02C3-4FED-8ECE-DF38B645E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CB7E442F-9FF9-45ED-B568-0D6AFF83E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7A563-2293-4D92-B5C4-A398D28A9091}" type="slidenum">
              <a:rPr lang="es-EC" smtClean="0"/>
              <a:t>‹Nº›</a:t>
            </a:fld>
            <a:endParaRPr lang="es-EC"/>
          </a:p>
        </p:txBody>
      </p:sp>
    </p:spTree>
    <p:extLst>
      <p:ext uri="{BB962C8B-B14F-4D97-AF65-F5344CB8AC3E}">
        <p14:creationId xmlns:p14="http://schemas.microsoft.com/office/powerpoint/2010/main" val="1578561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cherrera@raulcoka.com" TargetMode="External"/><Relationship Id="rId5" Type="http://schemas.openxmlformats.org/officeDocument/2006/relationships/hyperlink" Target="mailto:segurosudla@raulcoka.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hyperlink" Target="https://www.rcbaaps.com/index.php/club-de-beneficio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facturacion.confiamed.com/portalafiliado/" TargetMode="External"/><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 y="0"/>
            <a:ext cx="12192000" cy="6858000"/>
          </a:xfrm>
          <a:prstGeom prst="rect">
            <a:avLst/>
          </a:prstGeom>
        </p:spPr>
      </p:pic>
      <p:pic>
        <p:nvPicPr>
          <p:cNvPr id="6" name="Imagen 5">
            <a:extLst>
              <a:ext uri="{FF2B5EF4-FFF2-40B4-BE49-F238E27FC236}">
                <a16:creationId xmlns:a16="http://schemas.microsoft.com/office/drawing/2014/main" id="{897F733D-E9C2-4496-979F-554EFCE6963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95070" y="764920"/>
            <a:ext cx="2801860" cy="1329013"/>
          </a:xfrm>
          <a:prstGeom prst="rect">
            <a:avLst/>
          </a:prstGeom>
        </p:spPr>
      </p:pic>
      <p:sp>
        <p:nvSpPr>
          <p:cNvPr id="4" name="Rectángulo 3">
            <a:extLst>
              <a:ext uri="{FF2B5EF4-FFF2-40B4-BE49-F238E27FC236}">
                <a16:creationId xmlns:a16="http://schemas.microsoft.com/office/drawing/2014/main" id="{2DD946AA-052E-4409-B961-052CA2DA474D}"/>
              </a:ext>
            </a:extLst>
          </p:cNvPr>
          <p:cNvSpPr/>
          <p:nvPr/>
        </p:nvSpPr>
        <p:spPr>
          <a:xfrm>
            <a:off x="2737116" y="2553911"/>
            <a:ext cx="6703828" cy="1508105"/>
          </a:xfrm>
          <a:prstGeom prst="rect">
            <a:avLst/>
          </a:prstGeom>
        </p:spPr>
        <p:txBody>
          <a:bodyPr wrap="square">
            <a:spAutoFit/>
          </a:bodyPr>
          <a:lstStyle/>
          <a:p>
            <a:pPr algn="ctr">
              <a:spcAft>
                <a:spcPts val="0"/>
              </a:spcAft>
            </a:pPr>
            <a:r>
              <a:rPr lang="es-EC" sz="2300" b="1" dirty="0">
                <a:solidFill>
                  <a:schemeClr val="tx1">
                    <a:lumMod val="65000"/>
                    <a:lumOff val="35000"/>
                  </a:schemeClr>
                </a:solidFill>
                <a:latin typeface="+mj-lt"/>
                <a:ea typeface="Calibri" panose="020F0502020204030204" pitchFamily="34" charset="0"/>
              </a:rPr>
              <a:t>PLAN DE ASISTENCIA MÉDICA Y VIDA</a:t>
            </a:r>
          </a:p>
          <a:p>
            <a:pPr algn="ctr">
              <a:spcAft>
                <a:spcPts val="0"/>
              </a:spcAft>
            </a:pPr>
            <a:r>
              <a:rPr lang="es-EC" sz="2300" b="1" dirty="0">
                <a:solidFill>
                  <a:schemeClr val="tx1">
                    <a:lumMod val="65000"/>
                    <a:lumOff val="35000"/>
                  </a:schemeClr>
                </a:solidFill>
                <a:latin typeface="+mj-lt"/>
                <a:ea typeface="Calibri" panose="020F0502020204030204" pitchFamily="34" charset="0"/>
              </a:rPr>
              <a:t>PERSONAL DOCENTE Y ADMINISTRATIVO</a:t>
            </a:r>
          </a:p>
          <a:p>
            <a:pPr algn="ctr">
              <a:spcAft>
                <a:spcPts val="0"/>
              </a:spcAft>
            </a:pPr>
            <a:r>
              <a:rPr lang="es-EC" sz="2300" b="1" dirty="0">
                <a:solidFill>
                  <a:schemeClr val="tx1">
                    <a:lumMod val="65000"/>
                    <a:lumOff val="35000"/>
                  </a:schemeClr>
                </a:solidFill>
                <a:latin typeface="+mj-lt"/>
                <a:ea typeface="Calibri" panose="020F0502020204030204" pitchFamily="34" charset="0"/>
              </a:rPr>
              <a:t>UNIVERSIDAD DE LAS AMÉRICAS</a:t>
            </a:r>
          </a:p>
          <a:p>
            <a:pPr algn="ctr">
              <a:spcAft>
                <a:spcPts val="0"/>
              </a:spcAft>
            </a:pPr>
            <a:r>
              <a:rPr lang="es-EC" sz="2300" b="1" dirty="0">
                <a:solidFill>
                  <a:schemeClr val="tx1">
                    <a:lumMod val="65000"/>
                    <a:lumOff val="35000"/>
                  </a:schemeClr>
                </a:solidFill>
                <a:effectLst/>
                <a:latin typeface="+mj-lt"/>
                <a:ea typeface="Calibri" panose="020F0502020204030204" pitchFamily="34" charset="0"/>
              </a:rPr>
              <a:t>2019-2020</a:t>
            </a:r>
            <a:endParaRPr lang="es-EC" sz="2300" dirty="0">
              <a:solidFill>
                <a:schemeClr val="tx1">
                  <a:lumMod val="65000"/>
                  <a:lumOff val="35000"/>
                </a:schemeClr>
              </a:solidFill>
              <a:effectLst/>
              <a:latin typeface="+mj-lt"/>
              <a:ea typeface="Calibri" panose="020F0502020204030204" pitchFamily="34" charset="0"/>
            </a:endParaRPr>
          </a:p>
        </p:txBody>
      </p:sp>
      <p:pic>
        <p:nvPicPr>
          <p:cNvPr id="9" name="Picture 2" descr="Imagen relacionada">
            <a:extLst>
              <a:ext uri="{FF2B5EF4-FFF2-40B4-BE49-F238E27FC236}">
                <a16:creationId xmlns:a16="http://schemas.microsoft.com/office/drawing/2014/main" id="{5C66D914-A5B8-4AF6-ABCB-CA2904149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881" y="4521994"/>
            <a:ext cx="4252299" cy="16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16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550680" y="486330"/>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a:t>
            </a:r>
          </a:p>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 MATERNIDAD</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127101180"/>
              </p:ext>
            </p:extLst>
          </p:nvPr>
        </p:nvGraphicFramePr>
        <p:xfrm>
          <a:off x="872197" y="1697852"/>
          <a:ext cx="10392507" cy="2642870"/>
        </p:xfrm>
        <a:graphic>
          <a:graphicData uri="http://schemas.openxmlformats.org/drawingml/2006/table">
            <a:tbl>
              <a:tblPr/>
              <a:tblGrid>
                <a:gridCol w="3615397">
                  <a:extLst>
                    <a:ext uri="{9D8B030D-6E8A-4147-A177-3AD203B41FA5}">
                      <a16:colId xmlns:a16="http://schemas.microsoft.com/office/drawing/2014/main" val="3880830576"/>
                    </a:ext>
                  </a:extLst>
                </a:gridCol>
                <a:gridCol w="6777110">
                  <a:extLst>
                    <a:ext uri="{9D8B030D-6E8A-4147-A177-3AD203B41FA5}">
                      <a16:colId xmlns:a16="http://schemas.microsoft.com/office/drawing/2014/main" val="3165819367"/>
                    </a:ext>
                  </a:extLst>
                </a:gridCol>
              </a:tblGrid>
              <a:tr h="188586">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900" b="1" i="0" u="none" strike="noStrike" kern="1200" dirty="0">
                          <a:solidFill>
                            <a:srgbClr val="FFFFFF"/>
                          </a:solidFill>
                          <a:effectLst/>
                          <a:latin typeface="Calibri" panose="020F0502020204030204" pitchFamily="34" charset="0"/>
                          <a:ea typeface="+mn-ea"/>
                          <a:cs typeface="+mn-cs"/>
                        </a:rPr>
                        <a:t>COBERTURA DE MATERNIDAD SIN APLICACIÓN DE DEDUCIBLE Y AL 80%</a:t>
                      </a:r>
                    </a:p>
                  </a:txBody>
                  <a:tcPr marL="21590" marR="12065" marT="317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tc hMerge="1">
                  <a:txBody>
                    <a:bodyPr/>
                    <a:lstStyle/>
                    <a:p>
                      <a:endParaRPr lang="es-EC"/>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Parto normal, cesárea, aborto no provocado.</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$1,500.00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Control Niño Sano</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Consultas médicas dentro de red </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78435921"/>
                  </a:ext>
                </a:extLst>
              </a:tr>
              <a:tr h="0">
                <a:tc gridSpan="2">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Se cubrirá al titular, cónyuge o conviviente legal, para el efecto deberá reportar hasta la semana doce (12), cancelando retroactivamente como Titular más Familia, desde el mes de la última fecha de menstruación (FUM). En nuevas inclusiones de empleados no se cubrirán maternidades en curso.</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EC" sz="1800" kern="0" dirty="0">
                        <a:solidFill>
                          <a:schemeClr val="tx1"/>
                        </a:solidFill>
                        <a:latin typeface="Calibri Light" panose="020F0302020204030204" pitchFamily="34" charset="0"/>
                        <a:ea typeface="Kozuka Gothic Pro B" pitchFamily="34" charset="-128"/>
                        <a:cs typeface="+mn-cs"/>
                      </a:endParaRP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178206331"/>
                  </a:ext>
                </a:extLst>
              </a:tr>
              <a:tr h="0">
                <a:tc gridSpan="2">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Las maternidades cubiertas por el presente contrato, deberá ser notificada la inclusión del Recién Nacido hasta 30 días después de su nacimiento para su cobertura a partir de las 24 horas de nacido.</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EC" sz="1800" kern="0" dirty="0">
                        <a:solidFill>
                          <a:schemeClr val="tx1"/>
                        </a:solidFill>
                        <a:latin typeface="Calibri Light" panose="020F0302020204030204" pitchFamily="34" charset="0"/>
                        <a:ea typeface="Kozuka Gothic Pro B" pitchFamily="34" charset="-128"/>
                        <a:cs typeface="+mn-cs"/>
                      </a:endParaRP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656313727"/>
                  </a:ext>
                </a:extLst>
              </a:tr>
            </a:tbl>
          </a:graphicData>
        </a:graphic>
      </p:graphicFrame>
      <p:pic>
        <p:nvPicPr>
          <p:cNvPr id="8" name="Picture 2" descr="Resultado de imagen para LOGO CONFIAMED">
            <a:extLst>
              <a:ext uri="{FF2B5EF4-FFF2-40B4-BE49-F238E27FC236}">
                <a16:creationId xmlns:a16="http://schemas.microsoft.com/office/drawing/2014/main" id="{37AA4737-69EA-4D05-AA60-B4E9FE3BE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98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550680" y="486330"/>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 </a:t>
            </a: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1678937668"/>
              </p:ext>
            </p:extLst>
          </p:nvPr>
        </p:nvGraphicFramePr>
        <p:xfrm>
          <a:off x="899746" y="2629326"/>
          <a:ext cx="10392507" cy="2400300"/>
        </p:xfrm>
        <a:graphic>
          <a:graphicData uri="http://schemas.openxmlformats.org/drawingml/2006/table">
            <a:tbl>
              <a:tblPr/>
              <a:tblGrid>
                <a:gridCol w="6956278">
                  <a:extLst>
                    <a:ext uri="{9D8B030D-6E8A-4147-A177-3AD203B41FA5}">
                      <a16:colId xmlns:a16="http://schemas.microsoft.com/office/drawing/2014/main" val="3880830576"/>
                    </a:ext>
                  </a:extLst>
                </a:gridCol>
                <a:gridCol w="3436229">
                  <a:extLst>
                    <a:ext uri="{9D8B030D-6E8A-4147-A177-3AD203B41FA5}">
                      <a16:colId xmlns:a16="http://schemas.microsoft.com/office/drawing/2014/main" val="3165819367"/>
                    </a:ext>
                  </a:extLst>
                </a:gridCol>
              </a:tblGrid>
              <a:tr h="190500">
                <a:tc gridSpan="2">
                  <a:txBody>
                    <a:bodyPr/>
                    <a:lstStyle/>
                    <a:p>
                      <a:pPr algn="ctr" fontAlgn="ctr"/>
                      <a:r>
                        <a:rPr lang="es-EC" sz="1900" b="1" i="0" u="none" strike="noStrike" dirty="0">
                          <a:solidFill>
                            <a:srgbClr val="FFFFFF"/>
                          </a:solidFill>
                          <a:effectLst/>
                          <a:latin typeface="Calibri" panose="020F0502020204030204" pitchFamily="34" charset="0"/>
                        </a:rPr>
                        <a:t>BENEFICIOS ADICIONALES COMO CUALQUIER INCAPACIDAD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tc hMerge="1">
                  <a:txBody>
                    <a:bodyPr/>
                    <a:lstStyle/>
                    <a:p>
                      <a:pPr algn="ctr" fontAlgn="ctr"/>
                      <a:endParaRPr lang="es-EC" sz="19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Ligadura y Vasectomía para titular o cónyuge</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Como Cualquier Incapacidad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228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Trasplante de órganos para donante y receptor</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Como Cualquier Incapacidad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7843592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Leche Medicada siempre y cuando sea parte de tratamiento de una incapacidad hasta los 3 años de edad, hasta: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$ 50 al mes</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108609118"/>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Cobertura de PRÓTESIS (no dental, ocular ni estética)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Como Cualquier Incapacidad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48909323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err="1">
                          <a:solidFill>
                            <a:schemeClr val="tx1"/>
                          </a:solidFill>
                          <a:latin typeface="Calibri Light" panose="020F0302020204030204" pitchFamily="34" charset="0"/>
                          <a:ea typeface="Kozuka Gothic Pro B" pitchFamily="34" charset="-128"/>
                          <a:cs typeface="+mn-cs"/>
                        </a:rPr>
                        <a:t>Eximer</a:t>
                      </a:r>
                      <a:r>
                        <a:rPr lang="es-EC" sz="1800" kern="0" dirty="0">
                          <a:solidFill>
                            <a:schemeClr val="tx1"/>
                          </a:solidFill>
                          <a:latin typeface="Calibri Light" panose="020F0302020204030204" pitchFamily="34" charset="0"/>
                          <a:ea typeface="Kozuka Gothic Pro B" pitchFamily="34" charset="-128"/>
                          <a:cs typeface="+mn-cs"/>
                        </a:rPr>
                        <a:t> Láser a partir de las 5.5 dioptrías hasta: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$ 1.000 POR OJO</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426467386"/>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Cobertura de SIDA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Como Cualquier Incapacidad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56160468"/>
                  </a:ext>
                </a:extLst>
              </a:tr>
            </a:tbl>
          </a:graphicData>
        </a:graphic>
      </p:graphicFrame>
      <p:pic>
        <p:nvPicPr>
          <p:cNvPr id="8" name="Picture 2" descr="Resultado de imagen para LOGO CONFIAMED">
            <a:extLst>
              <a:ext uri="{FF2B5EF4-FFF2-40B4-BE49-F238E27FC236}">
                <a16:creationId xmlns:a16="http://schemas.microsoft.com/office/drawing/2014/main" id="{8B588442-311D-493B-B4D1-C18069CE4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0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452204" y="472262"/>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 </a:t>
            </a: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4131379354"/>
              </p:ext>
            </p:extLst>
          </p:nvPr>
        </p:nvGraphicFramePr>
        <p:xfrm>
          <a:off x="830179" y="1420292"/>
          <a:ext cx="10462074" cy="3898900"/>
        </p:xfrm>
        <a:graphic>
          <a:graphicData uri="http://schemas.openxmlformats.org/drawingml/2006/table">
            <a:tbl>
              <a:tblPr/>
              <a:tblGrid>
                <a:gridCol w="7025845">
                  <a:extLst>
                    <a:ext uri="{9D8B030D-6E8A-4147-A177-3AD203B41FA5}">
                      <a16:colId xmlns:a16="http://schemas.microsoft.com/office/drawing/2014/main" val="3880830576"/>
                    </a:ext>
                  </a:extLst>
                </a:gridCol>
                <a:gridCol w="3436229">
                  <a:extLst>
                    <a:ext uri="{9D8B030D-6E8A-4147-A177-3AD203B41FA5}">
                      <a16:colId xmlns:a16="http://schemas.microsoft.com/office/drawing/2014/main" val="3165819367"/>
                    </a:ext>
                  </a:extLst>
                </a:gridCol>
              </a:tblGrid>
              <a:tr h="190500">
                <a:tc gridSpan="2">
                  <a:txBody>
                    <a:bodyPr/>
                    <a:lstStyle/>
                    <a:p>
                      <a:pPr algn="ctr" fontAlgn="ctr"/>
                      <a:r>
                        <a:rPr lang="es-EC" sz="1900" b="1" i="0" u="none" strike="noStrike" dirty="0">
                          <a:solidFill>
                            <a:srgbClr val="FFFFFF"/>
                          </a:solidFill>
                          <a:effectLst/>
                          <a:latin typeface="Calibri" panose="020F0502020204030204" pitchFamily="34" charset="0"/>
                        </a:rPr>
                        <a:t>PRINCIPALES BENEFICIOS AL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tc hMerge="1">
                  <a:txBody>
                    <a:bodyPr/>
                    <a:lstStyle/>
                    <a:p>
                      <a:pPr algn="ctr" fontAlgn="ctr"/>
                      <a:endParaRPr lang="es-EC" sz="19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a:solidFill>
                            <a:schemeClr val="tx1"/>
                          </a:solidFill>
                          <a:latin typeface="Calibri Light" panose="020F0302020204030204" pitchFamily="34" charset="0"/>
                          <a:ea typeface="Kozuka Gothic Pro B" pitchFamily="34" charset="-128"/>
                          <a:cs typeface="+mn-cs"/>
                        </a:rPr>
                        <a:t>Médico a domicilio</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Dentro de Red - Aplica Copago</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037487217"/>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Ambulancia terrestre al 100%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Dentro de red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827502681"/>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Ambulancia aérea o fluvial por emergencia vital, vía reembolso hasta: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$3,500.00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362308825"/>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Plan dental por emergencias al 100% para titular dependientes</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Dentro de red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900554709"/>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Extracción de Terceros Molares al 100% para titular y dependientes</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Dentro de red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819702441"/>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Emergencia por accidente al 100%, el exceso se cubrirá como cualquier incapacidad dentro y fuera de red</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$ 700.00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83438852"/>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Órtesis (Férulas, cuellos ortopédicos, rodilleras, cabestrillos) hasta: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703353938"/>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Audífonos bajo prescripción médica, una vez al año hasta: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$200.00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Cristales ópticos para titular, una vez al año, no chequeos masivos</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78435921"/>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Zapatos y plantillas ortopédicas, bajo prescripción médica, una vez al año hasta:</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$80.00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108609118"/>
                  </a:ext>
                </a:extLst>
              </a:tr>
            </a:tbl>
          </a:graphicData>
        </a:graphic>
      </p:graphicFrame>
      <p:pic>
        <p:nvPicPr>
          <p:cNvPr id="8" name="Picture 2" descr="Resultado de imagen para LOGO CONFIAMED">
            <a:extLst>
              <a:ext uri="{FF2B5EF4-FFF2-40B4-BE49-F238E27FC236}">
                <a16:creationId xmlns:a16="http://schemas.microsoft.com/office/drawing/2014/main" id="{9EE7A451-7323-4178-9E30-DD36B23CD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05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79250462"/>
              </p:ext>
            </p:extLst>
          </p:nvPr>
        </p:nvGraphicFramePr>
        <p:xfrm>
          <a:off x="872197" y="1697852"/>
          <a:ext cx="10392507" cy="4384040"/>
        </p:xfrm>
        <a:graphic>
          <a:graphicData uri="http://schemas.openxmlformats.org/drawingml/2006/table">
            <a:tbl>
              <a:tblPr/>
              <a:tblGrid>
                <a:gridCol w="10392507">
                  <a:extLst>
                    <a:ext uri="{9D8B030D-6E8A-4147-A177-3AD203B41FA5}">
                      <a16:colId xmlns:a16="http://schemas.microsoft.com/office/drawing/2014/main" val="3880830576"/>
                    </a:ext>
                  </a:extLst>
                </a:gridCol>
              </a:tblGrid>
              <a:tr h="27957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900" b="1" i="0" u="none" strike="noStrike" kern="1200" dirty="0">
                          <a:solidFill>
                            <a:srgbClr val="FFFFFF"/>
                          </a:solidFill>
                          <a:effectLst/>
                          <a:latin typeface="Calibri" panose="020F0502020204030204" pitchFamily="34" charset="0"/>
                          <a:ea typeface="+mn-ea"/>
                          <a:cs typeface="+mn-cs"/>
                        </a:rPr>
                        <a:t>CONDICIONES PARTICULARES</a:t>
                      </a:r>
                    </a:p>
                  </a:txBody>
                  <a:tcPr marL="21590" marR="12065" marT="317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C" sz="1800" b="1" kern="0" dirty="0">
                          <a:solidFill>
                            <a:schemeClr val="tx1"/>
                          </a:solidFill>
                          <a:latin typeface="Calibri Light" panose="020F0302020204030204" pitchFamily="34" charset="0"/>
                          <a:ea typeface="Kozuka Gothic Pro B" pitchFamily="34" charset="-128"/>
                          <a:cs typeface="+mn-cs"/>
                        </a:rPr>
                        <a:t>Afiliación:</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926467824"/>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Titulares, cónyuge o compañero(a) permanente, desde los 18 años hasta los 64 años, 11 meses, 29 días para el ingreso, con límite máximo de permanencia hasta los 84 años, 11 meses y 29 días</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51426958"/>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Máximo cuatro (4) hijos, si son mayores de diez y ocho (18) y </a:t>
                      </a:r>
                      <a:r>
                        <a:rPr lang="es-EC" sz="1800" kern="0">
                          <a:solidFill>
                            <a:schemeClr val="tx1"/>
                          </a:solidFill>
                          <a:latin typeface="Calibri Light" panose="020F0302020204030204" pitchFamily="34" charset="0"/>
                          <a:ea typeface="Kozuka Gothic Pro B" pitchFamily="34" charset="-128"/>
                          <a:cs typeface="+mn-cs"/>
                        </a:rPr>
                        <a:t>hasta los 24 años </a:t>
                      </a:r>
                      <a:r>
                        <a:rPr lang="es-EC" sz="1800" kern="0" dirty="0">
                          <a:solidFill>
                            <a:schemeClr val="tx1"/>
                          </a:solidFill>
                          <a:latin typeface="Calibri Light" panose="020F0302020204030204" pitchFamily="34" charset="0"/>
                          <a:ea typeface="Kozuka Gothic Pro B" pitchFamily="34" charset="-128"/>
                          <a:cs typeface="+mn-cs"/>
                        </a:rPr>
                        <a:t>11 meses 29 días en caso de ser solteros y no trabajen. Para tener derecho al reclamo deberán presentar copia de la cédula de identidad y certificado de NO aportación al IESS.</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386592299"/>
                  </a:ext>
                </a:extLst>
              </a:tr>
              <a:tr h="156584">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Las enfermedades preexistentes y congénitas tienen cobertura luego de superado el período de carencia.</a:t>
                      </a:r>
                    </a:p>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Entiéndase por enfermedad preexistente toda patología o desorden en la condición de salud que haya sido diagnosticada y/o tratada antes del inicio de vigencia del contrato del afiliado. Aplica para personal nuevo.</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206076370"/>
                  </a:ext>
                </a:extLst>
              </a:tr>
              <a:tr h="2286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C" sz="1800" b="1" kern="0" dirty="0">
                          <a:solidFill>
                            <a:schemeClr val="tx1"/>
                          </a:solidFill>
                          <a:latin typeface="Calibri Light" panose="020F0302020204030204" pitchFamily="34" charset="0"/>
                          <a:ea typeface="Kozuka Gothic Pro B" pitchFamily="34" charset="-128"/>
                          <a:cs typeface="+mn-cs"/>
                        </a:rPr>
                        <a:t>Liquidación:</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4652307"/>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 La presentación de documentos para reclamo (incluidos reingresos) es de noventa (90) días a partir del primer día del gasto incurrido.</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 Para procesar el pago de prestaciones la documentación debe estar completa, y desde ese momento transcurrirá los cinco (5) días laborables para el pago.</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78435921"/>
                  </a:ext>
                </a:extLst>
              </a:tr>
            </a:tbl>
          </a:graphicData>
        </a:graphic>
      </p:graphicFrame>
      <p:pic>
        <p:nvPicPr>
          <p:cNvPr id="8" name="Picture 2" descr="Resultado de imagen para LOGO CONFIAMED">
            <a:extLst>
              <a:ext uri="{FF2B5EF4-FFF2-40B4-BE49-F238E27FC236}">
                <a16:creationId xmlns:a16="http://schemas.microsoft.com/office/drawing/2014/main" id="{0961FC8F-338B-455D-9AD8-B408951BD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
        <p:nvSpPr>
          <p:cNvPr id="9" name="16 CuadroTexto">
            <a:extLst>
              <a:ext uri="{FF2B5EF4-FFF2-40B4-BE49-F238E27FC236}">
                <a16:creationId xmlns:a16="http://schemas.microsoft.com/office/drawing/2014/main" id="{61603B5F-2D69-48DA-9FBF-B31305B3F840}"/>
              </a:ext>
            </a:extLst>
          </p:cNvPr>
          <p:cNvSpPr txBox="1"/>
          <p:nvPr/>
        </p:nvSpPr>
        <p:spPr>
          <a:xfrm>
            <a:off x="452204" y="472262"/>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 </a:t>
            </a: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spTree>
    <p:extLst>
      <p:ext uri="{BB962C8B-B14F-4D97-AF65-F5344CB8AC3E}">
        <p14:creationId xmlns:p14="http://schemas.microsoft.com/office/powerpoint/2010/main" val="83060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3762552772"/>
              </p:ext>
            </p:extLst>
          </p:nvPr>
        </p:nvGraphicFramePr>
        <p:xfrm>
          <a:off x="450166" y="1289895"/>
          <a:ext cx="11352627" cy="5408295"/>
        </p:xfrm>
        <a:graphic>
          <a:graphicData uri="http://schemas.openxmlformats.org/drawingml/2006/table">
            <a:tbl>
              <a:tblPr/>
              <a:tblGrid>
                <a:gridCol w="11352627">
                  <a:extLst>
                    <a:ext uri="{9D8B030D-6E8A-4147-A177-3AD203B41FA5}">
                      <a16:colId xmlns:a16="http://schemas.microsoft.com/office/drawing/2014/main" val="3880830576"/>
                    </a:ext>
                  </a:extLst>
                </a:gridCol>
              </a:tblGrid>
              <a:tr h="27957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900" b="1" i="0" u="none" strike="noStrike" kern="1200" dirty="0">
                          <a:solidFill>
                            <a:srgbClr val="FFFFFF"/>
                          </a:solidFill>
                          <a:effectLst/>
                          <a:latin typeface="Calibri" panose="020F0502020204030204" pitchFamily="34" charset="0"/>
                          <a:ea typeface="+mn-ea"/>
                          <a:cs typeface="+mn-cs"/>
                        </a:rPr>
                        <a:t>EXCLUSIONES</a:t>
                      </a:r>
                    </a:p>
                  </a:txBody>
                  <a:tcPr marL="21590" marR="12065" marT="317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342900" marR="0" lvl="0" indent="-342900" algn="just" defTabSz="914400" rtl="0" eaLnBrk="1" fontAlgn="ctr" latinLnBrk="0" hangingPunct="1">
                        <a:lnSpc>
                          <a:spcPct val="100000"/>
                        </a:lnSpc>
                        <a:spcBef>
                          <a:spcPts val="0"/>
                        </a:spcBef>
                        <a:spcAft>
                          <a:spcPts val="0"/>
                        </a:spcAft>
                        <a:buClrTx/>
                        <a:buSzTx/>
                        <a:buFontTx/>
                        <a:buAutoNum type="arabicPeriod"/>
                        <a:tabLst/>
                        <a:defRPr/>
                      </a:pPr>
                      <a:r>
                        <a:rPr lang="es-EC" sz="1800" kern="0" dirty="0">
                          <a:solidFill>
                            <a:schemeClr val="tx1"/>
                          </a:solidFill>
                          <a:latin typeface="Calibri Light" panose="020F0302020204030204" pitchFamily="34" charset="0"/>
                          <a:ea typeface="Kozuka Gothic Pro B" pitchFamily="34" charset="-128"/>
                          <a:cs typeface="+mn-cs"/>
                        </a:rPr>
                        <a:t>El tratamiento resultante de una lesión o enfermedad cuando:</a:t>
                      </a:r>
                    </a:p>
                    <a:p>
                      <a:pPr marL="342900" marR="0" lvl="0" indent="-342900" algn="just" defTabSz="914400" rtl="0" eaLnBrk="1" fontAlgn="ctr" latinLnBrk="0" hangingPunct="1">
                        <a:lnSpc>
                          <a:spcPct val="100000"/>
                        </a:lnSpc>
                        <a:spcBef>
                          <a:spcPts val="0"/>
                        </a:spcBef>
                        <a:spcAft>
                          <a:spcPts val="0"/>
                        </a:spcAft>
                        <a:buClrTx/>
                        <a:buSzTx/>
                        <a:buFontTx/>
                        <a:buAutoNum type="alphaLcParenR"/>
                        <a:tabLst/>
                        <a:defRPr/>
                      </a:pPr>
                      <a:r>
                        <a:rPr lang="es-EC" sz="1800" kern="0" dirty="0">
                          <a:solidFill>
                            <a:schemeClr val="tx1"/>
                          </a:solidFill>
                          <a:latin typeface="Calibri Light" panose="020F0302020204030204" pitchFamily="34" charset="0"/>
                          <a:ea typeface="Kozuka Gothic Pro B" pitchFamily="34" charset="-128"/>
                          <a:cs typeface="+mn-cs"/>
                        </a:rPr>
                        <a:t>El servicio o suministro no sea médicamente necesario.</a:t>
                      </a:r>
                    </a:p>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b) No se encuentre bajo los cuidados de un médico.</a:t>
                      </a:r>
                    </a:p>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 Servicios y/o medicamentos que no sean prescritos por un médico, cuyo título profesional no se encuentre registrados por el Organismo pertinente.</a:t>
                      </a:r>
                    </a:p>
                  </a:txBody>
                  <a:tcPr marL="21590" marR="12700" marT="2984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926467824"/>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2.     Cirugía plástica, electiva o cosmética con fines exclusivamente cosméticos y estéticos, ocurridos durante la vigencia del contrato, excepto para corregir lesiones por accidente y cobertura de cirugías reconstructivas o correctivas medicamente necesarias.</a:t>
                      </a:r>
                    </a:p>
                  </a:txBody>
                  <a:tcPr marL="21590" marR="12700" marT="2984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737946016"/>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3. Atención dental, tratamientos o cirugía de los dientes, encías, secuelas y/o complicaciones derivadas de estas atenciones. Excepto para corregir lesiones por accidente durante la vigencia del contrato, cobertura de cirugías reconstructivas o correctivas medicamente necesarias, trastornos de la articulación, músculos y nervios </a:t>
                      </a:r>
                      <a:r>
                        <a:rPr lang="es-EC" sz="1800" kern="0" dirty="0" err="1">
                          <a:solidFill>
                            <a:schemeClr val="tx1"/>
                          </a:solidFill>
                          <a:latin typeface="Calibri Light" panose="020F0302020204030204" pitchFamily="34" charset="0"/>
                          <a:ea typeface="Kozuka Gothic Pro B" pitchFamily="34" charset="-128"/>
                          <a:cs typeface="+mn-cs"/>
                        </a:rPr>
                        <a:t>temporo</a:t>
                      </a:r>
                      <a:r>
                        <a:rPr lang="es-EC" sz="1800" kern="0" dirty="0">
                          <a:solidFill>
                            <a:schemeClr val="tx1"/>
                          </a:solidFill>
                          <a:latin typeface="Calibri Light" panose="020F0302020204030204" pitchFamily="34" charset="0"/>
                          <a:ea typeface="Kozuka Gothic Pro B" pitchFamily="34" charset="-128"/>
                          <a:cs typeface="+mn-cs"/>
                        </a:rPr>
                        <a:t> mandibulares que no se relacionen a problemas dentales no cubiertos en este contrato.</a:t>
                      </a:r>
                    </a:p>
                  </a:txBody>
                  <a:tcPr marL="21590" marR="12700" marT="2984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48250612"/>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4.     Consulta y tratamiento dermatológico relacionado con aspecto cosmetológico, terapia láser dermatológica.</a:t>
                      </a:r>
                    </a:p>
                  </a:txBody>
                  <a:tcPr marL="21590" marR="12700" marT="2984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446205892"/>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5.      Chequeos clínicos ejecutivos, tales como, exámenes médicos rutinarios, así como los gastos por servicios médicos prestados no inherentes o no necesarios para el diagnóstico, así como servicios, insumos, suministros, prótesis o dispositivos de corrección que no sean médica ni quirúrgicamente necesarios o que no estén científicamente o médicamente reconocidos para el tratamiento indicado o que sean considerados experimentales, investigativos sin evidencia científica y/o no aprobados por los organismos de control de salud.</a:t>
                      </a:r>
                    </a:p>
                  </a:txBody>
                  <a:tcPr marL="21590" marR="12700" marT="2984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01103880"/>
                  </a:ext>
                </a:extLst>
              </a:tr>
            </a:tbl>
          </a:graphicData>
        </a:graphic>
      </p:graphicFrame>
      <p:sp>
        <p:nvSpPr>
          <p:cNvPr id="8" name="16 CuadroTexto">
            <a:extLst>
              <a:ext uri="{FF2B5EF4-FFF2-40B4-BE49-F238E27FC236}">
                <a16:creationId xmlns:a16="http://schemas.microsoft.com/office/drawing/2014/main" id="{2A7561D6-1BB5-4E31-BC31-101E1F8E9EC6}"/>
              </a:ext>
            </a:extLst>
          </p:cNvPr>
          <p:cNvSpPr txBox="1"/>
          <p:nvPr/>
        </p:nvSpPr>
        <p:spPr>
          <a:xfrm>
            <a:off x="438136" y="387854"/>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 </a:t>
            </a: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pic>
        <p:nvPicPr>
          <p:cNvPr id="9" name="Picture 2" descr="Resultado de imagen para LOGO CONFIAMED">
            <a:extLst>
              <a:ext uri="{FF2B5EF4-FFF2-40B4-BE49-F238E27FC236}">
                <a16:creationId xmlns:a16="http://schemas.microsoft.com/office/drawing/2014/main" id="{13640AB1-91E5-450D-9E86-1A44A6DCC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7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1853761449"/>
              </p:ext>
            </p:extLst>
          </p:nvPr>
        </p:nvGraphicFramePr>
        <p:xfrm>
          <a:off x="550681" y="1697852"/>
          <a:ext cx="11280248" cy="4626610"/>
        </p:xfrm>
        <a:graphic>
          <a:graphicData uri="http://schemas.openxmlformats.org/drawingml/2006/table">
            <a:tbl>
              <a:tblPr/>
              <a:tblGrid>
                <a:gridCol w="11280248">
                  <a:extLst>
                    <a:ext uri="{9D8B030D-6E8A-4147-A177-3AD203B41FA5}">
                      <a16:colId xmlns:a16="http://schemas.microsoft.com/office/drawing/2014/main" val="3880830576"/>
                    </a:ext>
                  </a:extLst>
                </a:gridCol>
              </a:tblGrid>
              <a:tr h="27957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900" b="1" i="0" u="none" strike="noStrike" kern="1200" dirty="0">
                          <a:solidFill>
                            <a:srgbClr val="FFFFFF"/>
                          </a:solidFill>
                          <a:effectLst/>
                          <a:latin typeface="Calibri" panose="020F0502020204030204" pitchFamily="34" charset="0"/>
                          <a:ea typeface="+mn-ea"/>
                          <a:cs typeface="+mn-cs"/>
                        </a:rPr>
                        <a:t>EXCLUSIONES</a:t>
                      </a:r>
                    </a:p>
                  </a:txBody>
                  <a:tcPr marL="21590" marR="12065" marT="317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6.      Todo tipo de exámenes y/o tratamientos especializados de infertilidad, así como el aborto provocado y sus consecuencias. Cualquier cirugía, tratamiento o prótesis para mejorar o restablecer la función sexual y reproductiva.</a:t>
                      </a:r>
                    </a:p>
                  </a:txBody>
                  <a:tcPr marL="22860" marR="6413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386592299"/>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7.      Todo tipo de tratamientos por aumento o pérdida de peso sin indicación médica, así como el tratamiento con estimuladores y/o hormonas de crecimiento óseo bajo el diagnóstico de talla corta.</a:t>
                      </a:r>
                    </a:p>
                  </a:txBody>
                  <a:tcPr marL="22860" marR="6413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206076370"/>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a:solidFill>
                            <a:schemeClr val="tx1"/>
                          </a:solidFill>
                          <a:latin typeface="Calibri Light" panose="020F0302020204030204" pitchFamily="34" charset="0"/>
                          <a:ea typeface="Kozuka Gothic Pro B" pitchFamily="34" charset="-128"/>
                          <a:cs typeface="+mn-cs"/>
                        </a:rPr>
                        <a:t>8.      Enfermedades preexistentes y sus enfermedades relacionadas no declaradas al momento de llenar la solicitud y declaración de salud.</a:t>
                      </a:r>
                    </a:p>
                  </a:txBody>
                  <a:tcPr marL="22860" marR="6413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4652307"/>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9.      Enfermedades o accidentes causados por fenómenos de la naturaleza de carácter extraordinario tales como: terremotos, inundaciones, erupciones volcánicas, tempestades ciclónicas, caída de cuerpos siderales y aerolitos.</a:t>
                      </a:r>
                    </a:p>
                  </a:txBody>
                  <a:tcPr marL="22860" marR="6413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10.   Enfermedad o lesiones causados directa o indirectamente durante la participación del afiliado en: guerra, invasión, acción de enemigo extranjero, hostilidades, guerra civil, acciones terroristas, rebelión, revolución, insurrección, cualquier </a:t>
                      </a:r>
                    </a:p>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perturbación del orden público, poder militar o poder usurpado, ley marcial, motines u operaciones militares, navales o aéreas, reacciones nucleares o por lluvias radioactivas.</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508045404"/>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11.   Enfermedades mentales, que no sean de base orgánica, nerviosas y/o stress, desórdenes del sueño sin relación con una patología cubierta, incluyendo los servicios brindados en centros de geriatría, instituciones asistenciales de largo plazo, balnearios, baños termales y similares.</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340223780"/>
                  </a:ext>
                </a:extLst>
              </a:tr>
            </a:tbl>
          </a:graphicData>
        </a:graphic>
      </p:graphicFrame>
      <p:sp>
        <p:nvSpPr>
          <p:cNvPr id="8" name="16 CuadroTexto">
            <a:extLst>
              <a:ext uri="{FF2B5EF4-FFF2-40B4-BE49-F238E27FC236}">
                <a16:creationId xmlns:a16="http://schemas.microsoft.com/office/drawing/2014/main" id="{D23BD873-0E72-4D88-9335-199DF1F4C144}"/>
              </a:ext>
            </a:extLst>
          </p:cNvPr>
          <p:cNvSpPr txBox="1"/>
          <p:nvPr/>
        </p:nvSpPr>
        <p:spPr>
          <a:xfrm>
            <a:off x="438136" y="472262"/>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 </a:t>
            </a: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pic>
        <p:nvPicPr>
          <p:cNvPr id="9" name="Picture 2" descr="Resultado de imagen para LOGO CONFIAMED">
            <a:extLst>
              <a:ext uri="{FF2B5EF4-FFF2-40B4-BE49-F238E27FC236}">
                <a16:creationId xmlns:a16="http://schemas.microsoft.com/office/drawing/2014/main" id="{9DE99D59-3457-4D85-A4DF-0715761F9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6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1999423934"/>
              </p:ext>
            </p:extLst>
          </p:nvPr>
        </p:nvGraphicFramePr>
        <p:xfrm>
          <a:off x="550680" y="1697852"/>
          <a:ext cx="11041097" cy="4690110"/>
        </p:xfrm>
        <a:graphic>
          <a:graphicData uri="http://schemas.openxmlformats.org/drawingml/2006/table">
            <a:tbl>
              <a:tblPr/>
              <a:tblGrid>
                <a:gridCol w="11041097">
                  <a:extLst>
                    <a:ext uri="{9D8B030D-6E8A-4147-A177-3AD203B41FA5}">
                      <a16:colId xmlns:a16="http://schemas.microsoft.com/office/drawing/2014/main" val="3880830576"/>
                    </a:ext>
                  </a:extLst>
                </a:gridCol>
              </a:tblGrid>
              <a:tr h="27957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900" b="1" i="0" u="none" strike="noStrike" kern="1200" dirty="0">
                          <a:solidFill>
                            <a:srgbClr val="FFFFFF"/>
                          </a:solidFill>
                          <a:effectLst/>
                          <a:latin typeface="Calibri" panose="020F0502020204030204" pitchFamily="34" charset="0"/>
                          <a:ea typeface="+mn-ea"/>
                          <a:cs typeface="+mn-cs"/>
                        </a:rPr>
                        <a:t>EXCLUSIONES</a:t>
                      </a:r>
                    </a:p>
                  </a:txBody>
                  <a:tcPr marL="21590" marR="12065" marT="317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12. Reconstituyentes, complementos proteicos alimenticios, suplementos dietéticos, suplementos nutricionales, estimulantes del apetito, anoréxicos excepto vitaminas, minerales y fórmulas alimenticias medicadas siempre y cuando la enfermedad obligue su utilización y este bajo prescripción médica.</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206076370"/>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13. Medicamentos contra el envejecimiento, tratamientos para la regeneración del cabello e hidratantes, jabones, filtros solares.</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4652307"/>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14. Tranquilizantes, sedantes, antidepresivos, ansiolíticos, anoréxicos y neurolépticos, excepto  si  son  parte  de  una enfermedad de base orgánica debidamente diagnosticada y bajo prescripción médica.</a:t>
                      </a:r>
                    </a:p>
                  </a:txBody>
                  <a:tcPr marL="22860" marR="6413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15.   Gastos por tratamientos, procedimientos y honorarios médicos realizados por un pariente cercano o por otra persona que resida en su hogar, o cualquier tratamiento brindado en una entidad o institución de su propiedad o de un pariente cercano. </a:t>
                      </a:r>
                    </a:p>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Son parientes cercanos hasta segundo grado de afinidad y cuarto de consanguinidad.</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591362004"/>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16.  Terapia de estimulación temprana, recreativa o educacional.</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556641628"/>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17.   Atención de pedicuro, callosidades, zapatos ortopédicos, soporte de arcos y otros dispositivos ortopédicos</a:t>
                      </a:r>
                    </a:p>
                  </a:txBody>
                  <a:tcPr marL="22860" marR="190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375343165"/>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18.   Gastos originados por defectos de refracción visual, excepto los indicados en coberturas</a:t>
                      </a:r>
                    </a:p>
                  </a:txBody>
                  <a:tcPr marL="22860" marR="1079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533318141"/>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19.  Cualquier crio-preservación y la implantación o reimplantación de celular vivas.</a:t>
                      </a:r>
                    </a:p>
                  </a:txBody>
                  <a:tcPr marL="22860" marR="1079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27016127"/>
                  </a:ext>
                </a:extLst>
              </a:tr>
            </a:tbl>
          </a:graphicData>
        </a:graphic>
      </p:graphicFrame>
      <p:sp>
        <p:nvSpPr>
          <p:cNvPr id="8" name="16 CuadroTexto">
            <a:extLst>
              <a:ext uri="{FF2B5EF4-FFF2-40B4-BE49-F238E27FC236}">
                <a16:creationId xmlns:a16="http://schemas.microsoft.com/office/drawing/2014/main" id="{1D1569A6-6E8E-4231-86E2-EB36F7AFC748}"/>
              </a:ext>
            </a:extLst>
          </p:cNvPr>
          <p:cNvSpPr txBox="1"/>
          <p:nvPr/>
        </p:nvSpPr>
        <p:spPr>
          <a:xfrm>
            <a:off x="438136" y="472262"/>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 </a:t>
            </a: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pic>
        <p:nvPicPr>
          <p:cNvPr id="9" name="Picture 2" descr="Resultado de imagen para LOGO CONFIAMED">
            <a:extLst>
              <a:ext uri="{FF2B5EF4-FFF2-40B4-BE49-F238E27FC236}">
                <a16:creationId xmlns:a16="http://schemas.microsoft.com/office/drawing/2014/main" id="{FAFF9807-CF91-4850-8BCF-D1DEA21E44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550680" y="486330"/>
            <a:ext cx="6408712" cy="467051"/>
          </a:xfrm>
          <a:prstGeom prst="rect">
            <a:avLst/>
          </a:prstGeom>
          <a:noFill/>
        </p:spPr>
        <p:txBody>
          <a:bodyPr wrap="square" rtlCol="0">
            <a:spAutoFit/>
          </a:bodyPr>
          <a:lstStyle/>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CONTACTOS</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F3199E4-960D-47DC-9CBA-2DD3FDA50FDA}"/>
              </a:ext>
            </a:extLst>
          </p:cNvPr>
          <p:cNvSpPr txBox="1"/>
          <p:nvPr/>
        </p:nvSpPr>
        <p:spPr>
          <a:xfrm>
            <a:off x="2634916" y="3350852"/>
            <a:ext cx="7823534" cy="3108543"/>
          </a:xfrm>
          <a:prstGeom prst="rect">
            <a:avLst/>
          </a:prstGeom>
          <a:noFill/>
        </p:spPr>
        <p:txBody>
          <a:bodyPr wrap="square" rtlCol="0">
            <a:spAutoFit/>
          </a:bodyPr>
          <a:lstStyle/>
          <a:p>
            <a:r>
              <a:rPr lang="es-EC" sz="2200" dirty="0">
                <a:latin typeface="+mj-lt"/>
              </a:rPr>
              <a:t>Carolina Herrera - Ejecutiva de Cuenta </a:t>
            </a:r>
            <a:r>
              <a:rPr lang="es-EC" sz="2200" b="1" dirty="0">
                <a:latin typeface="+mj-lt"/>
              </a:rPr>
              <a:t>UDLA</a:t>
            </a:r>
          </a:p>
          <a:p>
            <a:r>
              <a:rPr lang="es-EC" sz="2200" u="sng" dirty="0">
                <a:latin typeface="+mj-lt"/>
                <a:hlinkClick r:id="rId5"/>
              </a:rPr>
              <a:t>segurosudla@raulcoka.com</a:t>
            </a:r>
            <a:r>
              <a:rPr lang="es-EC" sz="2200" dirty="0">
                <a:latin typeface="+mj-lt"/>
              </a:rPr>
              <a:t> </a:t>
            </a:r>
          </a:p>
          <a:p>
            <a:r>
              <a:rPr lang="es-EC" sz="2200" u="sng" dirty="0">
                <a:latin typeface="+mj-lt"/>
                <a:hlinkClick r:id="rId6"/>
              </a:rPr>
              <a:t>cherrera@raulcoka.com</a:t>
            </a:r>
            <a:endParaRPr lang="es-EC" sz="2200" u="sng" dirty="0">
              <a:latin typeface="+mj-lt"/>
            </a:endParaRPr>
          </a:p>
          <a:p>
            <a:r>
              <a:rPr lang="es-EC" sz="2200" dirty="0">
                <a:latin typeface="+mj-lt"/>
              </a:rPr>
              <a:t>Celular: </a:t>
            </a:r>
            <a:r>
              <a:rPr lang="es-EC" sz="2400" dirty="0"/>
              <a:t>0958623300</a:t>
            </a:r>
            <a:endParaRPr lang="es-EC" sz="3200" dirty="0">
              <a:latin typeface="+mj-lt"/>
            </a:endParaRPr>
          </a:p>
          <a:p>
            <a:endParaRPr lang="es-EC" sz="2200" dirty="0">
              <a:latin typeface="+mj-lt"/>
            </a:endParaRPr>
          </a:p>
          <a:p>
            <a:endParaRPr lang="es-EC" sz="2200" dirty="0">
              <a:latin typeface="+mj-lt"/>
            </a:endParaRPr>
          </a:p>
          <a:p>
            <a:r>
              <a:rPr lang="es-EC" sz="2200" dirty="0">
                <a:latin typeface="+mj-lt"/>
              </a:rPr>
              <a:t>Michelle Palacios – Ejecutiva de Cuenta </a:t>
            </a:r>
            <a:r>
              <a:rPr lang="es-EC" sz="2200" b="1" dirty="0"/>
              <a:t>UDLA, </a:t>
            </a:r>
            <a:r>
              <a:rPr lang="es-EC" sz="2200" b="1" dirty="0">
                <a:latin typeface="+mj-lt"/>
              </a:rPr>
              <a:t>Matriz RCB</a:t>
            </a:r>
          </a:p>
          <a:p>
            <a:r>
              <a:rPr lang="es-EC" sz="2200" dirty="0">
                <a:latin typeface="+mj-lt"/>
              </a:rPr>
              <a:t>Teléfono: </a:t>
            </a:r>
            <a:r>
              <a:rPr lang="es-EC" sz="2200" b="1" dirty="0">
                <a:latin typeface="+mj-lt"/>
              </a:rPr>
              <a:t>02 3957171 Ext. 313</a:t>
            </a:r>
          </a:p>
          <a:p>
            <a:endParaRPr lang="es-EC" dirty="0"/>
          </a:p>
        </p:txBody>
      </p:sp>
      <p:grpSp>
        <p:nvGrpSpPr>
          <p:cNvPr id="10" name="Grupo 9">
            <a:extLst>
              <a:ext uri="{FF2B5EF4-FFF2-40B4-BE49-F238E27FC236}">
                <a16:creationId xmlns:a16="http://schemas.microsoft.com/office/drawing/2014/main" id="{E13B1364-057A-4CDA-BA19-60923099598E}"/>
              </a:ext>
            </a:extLst>
          </p:cNvPr>
          <p:cNvGrpSpPr/>
          <p:nvPr/>
        </p:nvGrpSpPr>
        <p:grpSpPr>
          <a:xfrm>
            <a:off x="3367589" y="943873"/>
            <a:ext cx="4750048" cy="1940268"/>
            <a:chOff x="6395862" y="1098776"/>
            <a:chExt cx="4750048" cy="1940268"/>
          </a:xfrm>
        </p:grpSpPr>
        <p:pic>
          <p:nvPicPr>
            <p:cNvPr id="11" name="Imagen 10">
              <a:extLst>
                <a:ext uri="{FF2B5EF4-FFF2-40B4-BE49-F238E27FC236}">
                  <a16:creationId xmlns:a16="http://schemas.microsoft.com/office/drawing/2014/main" id="{BFCB7163-FDAE-48E1-B955-9E7534ED41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7389" y="1310021"/>
              <a:ext cx="3992816" cy="1077495"/>
            </a:xfrm>
            <a:prstGeom prst="rect">
              <a:avLst/>
            </a:prstGeom>
          </p:spPr>
        </p:pic>
        <p:pic>
          <p:nvPicPr>
            <p:cNvPr id="13" name="Imagen 12">
              <a:extLst>
                <a:ext uri="{FF2B5EF4-FFF2-40B4-BE49-F238E27FC236}">
                  <a16:creationId xmlns:a16="http://schemas.microsoft.com/office/drawing/2014/main" id="{092F27F7-1C6A-436F-9A37-AAAB748FE3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2224" y="2155611"/>
              <a:ext cx="4103147" cy="883433"/>
            </a:xfrm>
            <a:prstGeom prst="rect">
              <a:avLst/>
            </a:prstGeom>
          </p:spPr>
        </p:pic>
        <p:sp>
          <p:nvSpPr>
            <p:cNvPr id="15" name="AutoShape 25">
              <a:extLst>
                <a:ext uri="{FF2B5EF4-FFF2-40B4-BE49-F238E27FC236}">
                  <a16:creationId xmlns:a16="http://schemas.microsoft.com/office/drawing/2014/main" id="{D56C6A59-0FD2-4F2A-A4AF-8AE527FA9084}"/>
                </a:ext>
              </a:extLst>
            </p:cNvPr>
            <p:cNvSpPr>
              <a:spLocks noChangeArrowheads="1"/>
            </p:cNvSpPr>
            <p:nvPr/>
          </p:nvSpPr>
          <p:spPr bwMode="auto">
            <a:xfrm>
              <a:off x="6395862" y="1098776"/>
              <a:ext cx="4750048" cy="1890191"/>
            </a:xfrm>
            <a:prstGeom prst="roundRect">
              <a:avLst>
                <a:gd name="adj" fmla="val 16667"/>
              </a:avLst>
            </a:prstGeom>
            <a:noFill/>
            <a:ln>
              <a:solidFill>
                <a:schemeClr val="bg1">
                  <a:lumMod val="6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EC" sz="2000" kern="0" dirty="0">
                <a:solidFill>
                  <a:schemeClr val="bg1">
                    <a:lumMod val="50000"/>
                  </a:schemeClr>
                </a:solidFill>
                <a:latin typeface="Calibri Light" panose="020F0302020204030204" pitchFamily="34" charset="0"/>
                <a:ea typeface="Kozuka Gothic Pro B" pitchFamily="34" charset="-128"/>
              </a:endParaRPr>
            </a:p>
          </p:txBody>
        </p:sp>
      </p:grpSp>
    </p:spTree>
    <p:extLst>
      <p:ext uri="{BB962C8B-B14F-4D97-AF65-F5344CB8AC3E}">
        <p14:creationId xmlns:p14="http://schemas.microsoft.com/office/powerpoint/2010/main" val="206623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9" y="0"/>
            <a:ext cx="12192000" cy="6858000"/>
          </a:xfrm>
          <a:prstGeom prst="rect">
            <a:avLst/>
          </a:prstGeom>
        </p:spPr>
      </p:pic>
      <p:pic>
        <p:nvPicPr>
          <p:cNvPr id="12290" name="Picture 2" descr="Imagen relacionada">
            <a:extLst>
              <a:ext uri="{FF2B5EF4-FFF2-40B4-BE49-F238E27FC236}">
                <a16:creationId xmlns:a16="http://schemas.microsoft.com/office/drawing/2014/main" id="{DE854302-5EF9-4189-9044-0567C1F26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sp>
        <p:nvSpPr>
          <p:cNvPr id="31" name="16 CuadroTexto">
            <a:extLst>
              <a:ext uri="{FF2B5EF4-FFF2-40B4-BE49-F238E27FC236}">
                <a16:creationId xmlns:a16="http://schemas.microsoft.com/office/drawing/2014/main" id="{9BC9B02F-8CDF-4533-8C19-0A55A47E21C1}"/>
              </a:ext>
            </a:extLst>
          </p:cNvPr>
          <p:cNvSpPr txBox="1"/>
          <p:nvPr/>
        </p:nvSpPr>
        <p:spPr>
          <a:xfrm>
            <a:off x="549305" y="369070"/>
            <a:ext cx="6794029" cy="1338251"/>
          </a:xfrm>
          <a:prstGeom prst="rect">
            <a:avLst/>
          </a:prstGeom>
          <a:noFill/>
        </p:spPr>
        <p:txBody>
          <a:bodyPr wrap="square" rtlCol="0">
            <a:spAutoFit/>
          </a:bodyPr>
          <a:lstStyle/>
          <a:p>
            <a:pPr>
              <a:lnSpc>
                <a:spcPct val="85000"/>
              </a:lnSpc>
            </a:pPr>
            <a:r>
              <a:rPr lang="es-ES" sz="4000" b="1" dirty="0">
                <a:solidFill>
                  <a:schemeClr val="tx1">
                    <a:lumMod val="50000"/>
                    <a:lumOff val="50000"/>
                  </a:schemeClr>
                </a:solidFill>
                <a:latin typeface="Kozuka Gothic Pro B" pitchFamily="34" charset="-128"/>
                <a:ea typeface="Kozuka Gothic Pro B" pitchFamily="34" charset="-128"/>
                <a:cs typeface="Ebrima" pitchFamily="2" charset="0"/>
              </a:rPr>
              <a:t>VALORES</a:t>
            </a:r>
          </a:p>
          <a:p>
            <a:pPr>
              <a:lnSpc>
                <a:spcPct val="85000"/>
              </a:lnSpc>
            </a:pPr>
            <a:r>
              <a:rPr lang="es-ES" sz="40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AGREGADOS </a:t>
            </a:r>
            <a:r>
              <a:rPr lang="es-ES" sz="5400" b="1" dirty="0" err="1">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raúl</a:t>
            </a:r>
            <a:r>
              <a:rPr lang="es-ES" sz="54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 </a:t>
            </a:r>
            <a:r>
              <a:rPr lang="es-ES" sz="5400" b="1" dirty="0" err="1">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coka</a:t>
            </a:r>
            <a:endParaRPr lang="es-ES" sz="40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endParaRPr>
          </a:p>
        </p:txBody>
      </p:sp>
      <p:sp>
        <p:nvSpPr>
          <p:cNvPr id="23" name="AutoShape 25">
            <a:extLst>
              <a:ext uri="{FF2B5EF4-FFF2-40B4-BE49-F238E27FC236}">
                <a16:creationId xmlns:a16="http://schemas.microsoft.com/office/drawing/2014/main" id="{8AA6608F-00A6-4E57-B471-565A3A9DD09E}"/>
              </a:ext>
            </a:extLst>
          </p:cNvPr>
          <p:cNvSpPr>
            <a:spLocks noChangeArrowheads="1"/>
          </p:cNvSpPr>
          <p:nvPr/>
        </p:nvSpPr>
        <p:spPr bwMode="auto">
          <a:xfrm>
            <a:off x="2427668" y="3663271"/>
            <a:ext cx="6877135" cy="683398"/>
          </a:xfrm>
          <a:prstGeom prst="roundRect">
            <a:avLst>
              <a:gd name="adj" fmla="val 16667"/>
            </a:avLst>
          </a:prstGeom>
          <a:noFill/>
          <a:ln>
            <a:solidFill>
              <a:schemeClr val="bg1">
                <a:lumMod val="6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s-EC" sz="2000" kern="0" dirty="0">
                <a:solidFill>
                  <a:schemeClr val="tx1"/>
                </a:solidFill>
                <a:latin typeface="Calibri Light" panose="020F0302020204030204" pitchFamily="34" charset="0"/>
                <a:ea typeface="Kozuka Gothic Pro B" pitchFamily="34" charset="-128"/>
              </a:rPr>
              <a:t>Información 24 horas los 365 días del año</a:t>
            </a:r>
          </a:p>
        </p:txBody>
      </p:sp>
      <p:sp>
        <p:nvSpPr>
          <p:cNvPr id="24" name="AutoShape 25">
            <a:extLst>
              <a:ext uri="{FF2B5EF4-FFF2-40B4-BE49-F238E27FC236}">
                <a16:creationId xmlns:a16="http://schemas.microsoft.com/office/drawing/2014/main" id="{06779CD1-95C4-4766-A739-BF63C9513D73}"/>
              </a:ext>
            </a:extLst>
          </p:cNvPr>
          <p:cNvSpPr>
            <a:spLocks noChangeArrowheads="1"/>
          </p:cNvSpPr>
          <p:nvPr/>
        </p:nvSpPr>
        <p:spPr bwMode="auto">
          <a:xfrm>
            <a:off x="2436239" y="4616672"/>
            <a:ext cx="6877135" cy="683398"/>
          </a:xfrm>
          <a:prstGeom prst="roundRect">
            <a:avLst>
              <a:gd name="adj" fmla="val 16667"/>
            </a:avLst>
          </a:prstGeom>
          <a:noFill/>
          <a:ln>
            <a:solidFill>
              <a:schemeClr val="bg1">
                <a:lumMod val="6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s-EC" sz="2000" kern="0" dirty="0">
                <a:solidFill>
                  <a:schemeClr val="tx1"/>
                </a:solidFill>
                <a:latin typeface="Calibri Light" panose="020F0302020204030204" pitchFamily="34" charset="0"/>
                <a:ea typeface="Kozuka Gothic Pro B" pitchFamily="34" charset="-128"/>
              </a:rPr>
              <a:t>Nuestro médico te brindará orientación médica telefónica</a:t>
            </a:r>
          </a:p>
        </p:txBody>
      </p:sp>
      <p:pic>
        <p:nvPicPr>
          <p:cNvPr id="6" name="Imagen 5">
            <a:extLst>
              <a:ext uri="{FF2B5EF4-FFF2-40B4-BE49-F238E27FC236}">
                <a16:creationId xmlns:a16="http://schemas.microsoft.com/office/drawing/2014/main" id="{F19F9E73-0D0D-4868-9B95-C9A7AA9FA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29" y="3128456"/>
            <a:ext cx="1267863" cy="1237386"/>
          </a:xfrm>
          <a:prstGeom prst="rect">
            <a:avLst/>
          </a:prstGeom>
        </p:spPr>
      </p:pic>
      <p:pic>
        <p:nvPicPr>
          <p:cNvPr id="28" name="Imagen 27">
            <a:extLst>
              <a:ext uri="{FF2B5EF4-FFF2-40B4-BE49-F238E27FC236}">
                <a16:creationId xmlns:a16="http://schemas.microsoft.com/office/drawing/2014/main" id="{D513A052-9614-41EE-A012-C1496A7BCBD9}"/>
              </a:ext>
            </a:extLst>
          </p:cNvPr>
          <p:cNvPicPr>
            <a:picLocks noChangeAspect="1"/>
          </p:cNvPicPr>
          <p:nvPr/>
        </p:nvPicPr>
        <p:blipFill rotWithShape="1">
          <a:blip r:embed="rId5">
            <a:extLst>
              <a:ext uri="{28A0092B-C50C-407E-A947-70E740481C1C}">
                <a14:useLocalDpi xmlns:a14="http://schemas.microsoft.com/office/drawing/2010/main" val="0"/>
              </a:ext>
            </a:extLst>
          </a:blip>
          <a:srcRect t="-1" r="5566" b="-2795"/>
          <a:stretch/>
        </p:blipFill>
        <p:spPr>
          <a:xfrm>
            <a:off x="1276869" y="4463170"/>
            <a:ext cx="903823" cy="952407"/>
          </a:xfrm>
          <a:prstGeom prst="rect">
            <a:avLst/>
          </a:prstGeom>
        </p:spPr>
      </p:pic>
      <p:grpSp>
        <p:nvGrpSpPr>
          <p:cNvPr id="34" name="Grupo 33">
            <a:extLst>
              <a:ext uri="{FF2B5EF4-FFF2-40B4-BE49-F238E27FC236}">
                <a16:creationId xmlns:a16="http://schemas.microsoft.com/office/drawing/2014/main" id="{8A6DB655-CAF8-493F-9FFE-CBE226D40F07}"/>
              </a:ext>
            </a:extLst>
          </p:cNvPr>
          <p:cNvGrpSpPr/>
          <p:nvPr/>
        </p:nvGrpSpPr>
        <p:grpSpPr>
          <a:xfrm>
            <a:off x="3355557" y="1641702"/>
            <a:ext cx="4750048" cy="1940268"/>
            <a:chOff x="6395862" y="1098776"/>
            <a:chExt cx="4750048" cy="1940268"/>
          </a:xfrm>
        </p:grpSpPr>
        <p:pic>
          <p:nvPicPr>
            <p:cNvPr id="29" name="Imagen 28">
              <a:extLst>
                <a:ext uri="{FF2B5EF4-FFF2-40B4-BE49-F238E27FC236}">
                  <a16:creationId xmlns:a16="http://schemas.microsoft.com/office/drawing/2014/main" id="{3A427618-B69E-4EF0-8A44-7550B121E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7389" y="1310021"/>
              <a:ext cx="3992816" cy="1077495"/>
            </a:xfrm>
            <a:prstGeom prst="rect">
              <a:avLst/>
            </a:prstGeom>
          </p:spPr>
        </p:pic>
        <p:pic>
          <p:nvPicPr>
            <p:cNvPr id="33" name="Imagen 32">
              <a:extLst>
                <a:ext uri="{FF2B5EF4-FFF2-40B4-BE49-F238E27FC236}">
                  <a16:creationId xmlns:a16="http://schemas.microsoft.com/office/drawing/2014/main" id="{36025351-7710-4361-A940-475FF255BC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2224" y="2155611"/>
              <a:ext cx="4103147" cy="883433"/>
            </a:xfrm>
            <a:prstGeom prst="rect">
              <a:avLst/>
            </a:prstGeom>
          </p:spPr>
        </p:pic>
        <p:sp>
          <p:nvSpPr>
            <p:cNvPr id="35" name="AutoShape 25">
              <a:extLst>
                <a:ext uri="{FF2B5EF4-FFF2-40B4-BE49-F238E27FC236}">
                  <a16:creationId xmlns:a16="http://schemas.microsoft.com/office/drawing/2014/main" id="{314B7495-687E-4D90-A003-7080AB6A5747}"/>
                </a:ext>
              </a:extLst>
            </p:cNvPr>
            <p:cNvSpPr>
              <a:spLocks noChangeArrowheads="1"/>
            </p:cNvSpPr>
            <p:nvPr/>
          </p:nvSpPr>
          <p:spPr bwMode="auto">
            <a:xfrm>
              <a:off x="6395862" y="1098776"/>
              <a:ext cx="4750048" cy="1890191"/>
            </a:xfrm>
            <a:prstGeom prst="roundRect">
              <a:avLst>
                <a:gd name="adj" fmla="val 16667"/>
              </a:avLst>
            </a:prstGeom>
            <a:noFill/>
            <a:ln>
              <a:solidFill>
                <a:schemeClr val="bg1">
                  <a:lumMod val="6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endParaRPr lang="es-EC" sz="2000" kern="0" dirty="0">
                <a:solidFill>
                  <a:schemeClr val="bg1">
                    <a:lumMod val="50000"/>
                  </a:schemeClr>
                </a:solidFill>
                <a:latin typeface="Calibri Light" panose="020F0302020204030204" pitchFamily="34" charset="0"/>
                <a:ea typeface="Kozuka Gothic Pro B" pitchFamily="34" charset="-128"/>
              </a:endParaRPr>
            </a:p>
          </p:txBody>
        </p:sp>
      </p:grpSp>
      <p:pic>
        <p:nvPicPr>
          <p:cNvPr id="16" name="Imagen 15">
            <a:extLst>
              <a:ext uri="{FF2B5EF4-FFF2-40B4-BE49-F238E27FC236}">
                <a16:creationId xmlns:a16="http://schemas.microsoft.com/office/drawing/2014/main" id="{8B4AFAB0-C6BC-4166-9420-22B404D7450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325685" y="6056446"/>
            <a:ext cx="1848426" cy="865976"/>
          </a:xfrm>
          <a:prstGeom prst="rect">
            <a:avLst/>
          </a:prstGeom>
        </p:spPr>
      </p:pic>
    </p:spTree>
    <p:extLst>
      <p:ext uri="{BB962C8B-B14F-4D97-AF65-F5344CB8AC3E}">
        <p14:creationId xmlns:p14="http://schemas.microsoft.com/office/powerpoint/2010/main" val="425807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5"/>
            <a:ext cx="12192000" cy="6858000"/>
          </a:xfrm>
          <a:prstGeom prst="rect">
            <a:avLst/>
          </a:prstGeom>
        </p:spPr>
      </p:pic>
      <p:sp>
        <p:nvSpPr>
          <p:cNvPr id="10" name="AutoShape 25">
            <a:extLst>
              <a:ext uri="{FF2B5EF4-FFF2-40B4-BE49-F238E27FC236}">
                <a16:creationId xmlns:a16="http://schemas.microsoft.com/office/drawing/2014/main" id="{C57F0846-5324-4815-8ACC-F264126C8A96}"/>
              </a:ext>
            </a:extLst>
          </p:cNvPr>
          <p:cNvSpPr>
            <a:spLocks noChangeArrowheads="1"/>
          </p:cNvSpPr>
          <p:nvPr/>
        </p:nvSpPr>
        <p:spPr bwMode="auto">
          <a:xfrm>
            <a:off x="2962453" y="2084790"/>
            <a:ext cx="8078526" cy="2325664"/>
          </a:xfrm>
          <a:prstGeom prst="roundRect">
            <a:avLst>
              <a:gd name="adj" fmla="val 16667"/>
            </a:avLst>
          </a:prstGeom>
          <a:noFill/>
          <a:ln>
            <a:solidFill>
              <a:schemeClr val="bg1">
                <a:lumMod val="6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r>
              <a:rPr lang="es-EC" sz="2000" b="1" kern="0" dirty="0">
                <a:solidFill>
                  <a:srgbClr val="FF9900"/>
                </a:solidFill>
                <a:latin typeface="Calibri Light" panose="020F0302020204030204" pitchFamily="34" charset="0"/>
                <a:ea typeface="Kozuka Gothic Pro B" pitchFamily="34" charset="-128"/>
              </a:rPr>
              <a:t>Ejecutivo Express </a:t>
            </a:r>
          </a:p>
          <a:p>
            <a:endParaRPr lang="es-EC" sz="2000" kern="0" dirty="0">
              <a:solidFill>
                <a:schemeClr val="bg1">
                  <a:lumMod val="50000"/>
                </a:schemeClr>
              </a:solidFill>
              <a:latin typeface="Calibri Light" panose="020F0302020204030204" pitchFamily="34" charset="0"/>
              <a:ea typeface="Kozuka Gothic Pro B" pitchFamily="34" charset="-128"/>
            </a:endParaRPr>
          </a:p>
          <a:p>
            <a:r>
              <a:rPr lang="es-EC" sz="2000" kern="0" dirty="0">
                <a:solidFill>
                  <a:schemeClr val="tx1"/>
                </a:solidFill>
                <a:latin typeface="Calibri Light" panose="020F0302020204030204" pitchFamily="34" charset="0"/>
                <a:ea typeface="Kozuka Gothic Pro B" pitchFamily="34" charset="-128"/>
              </a:rPr>
              <a:t>- Le ayudará con los trámites de crédito hospitalario en el centro médico. </a:t>
            </a:r>
          </a:p>
          <a:p>
            <a:r>
              <a:rPr lang="es-EC" sz="2000" kern="0" dirty="0">
                <a:solidFill>
                  <a:schemeClr val="tx1"/>
                </a:solidFill>
                <a:latin typeface="Calibri Light" panose="020F0302020204030204" pitchFamily="34" charset="0"/>
                <a:ea typeface="Kozuka Gothic Pro B" pitchFamily="34" charset="-128"/>
              </a:rPr>
              <a:t>- Despejará sus dudas relativas a coberturas y procedimientos posteriores. </a:t>
            </a:r>
          </a:p>
          <a:p>
            <a:r>
              <a:rPr lang="es-EC" sz="2000" kern="0" dirty="0">
                <a:solidFill>
                  <a:schemeClr val="tx1"/>
                </a:solidFill>
                <a:latin typeface="Calibri Light" panose="020F0302020204030204" pitchFamily="34" charset="0"/>
                <a:ea typeface="Kozuka Gothic Pro B" pitchFamily="34" charset="-128"/>
              </a:rPr>
              <a:t>- El servicio está disponible para la ciudad de Quito, Guayaquil y Cuenca </a:t>
            </a:r>
          </a:p>
          <a:p>
            <a:r>
              <a:rPr lang="es-EC" sz="2000" kern="0" dirty="0">
                <a:solidFill>
                  <a:schemeClr val="tx1"/>
                </a:solidFill>
                <a:latin typeface="Calibri Light" panose="020F0302020204030204" pitchFamily="34" charset="0"/>
                <a:ea typeface="Kozuka Gothic Pro B" pitchFamily="34" charset="-128"/>
              </a:rPr>
              <a:t>   previa coordinación. </a:t>
            </a:r>
          </a:p>
          <a:p>
            <a:pPr>
              <a:defRPr/>
            </a:pPr>
            <a:endParaRPr lang="es-EC" kern="0" dirty="0">
              <a:solidFill>
                <a:sysClr val="windowText" lastClr="000000"/>
              </a:solidFill>
              <a:latin typeface="Calibri Light" panose="020F0302020204030204" pitchFamily="34" charset="0"/>
              <a:ea typeface="Kozuka Gothic Pro B" pitchFamily="34" charset="-128"/>
            </a:endParaRPr>
          </a:p>
        </p:txBody>
      </p:sp>
      <p:pic>
        <p:nvPicPr>
          <p:cNvPr id="12290" name="Picture 2" descr="Imagen relacionada">
            <a:extLst>
              <a:ext uri="{FF2B5EF4-FFF2-40B4-BE49-F238E27FC236}">
                <a16:creationId xmlns:a16="http://schemas.microsoft.com/office/drawing/2014/main" id="{DE854302-5EF9-4189-9044-0567C1F26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sp>
        <p:nvSpPr>
          <p:cNvPr id="31" name="16 CuadroTexto">
            <a:extLst>
              <a:ext uri="{FF2B5EF4-FFF2-40B4-BE49-F238E27FC236}">
                <a16:creationId xmlns:a16="http://schemas.microsoft.com/office/drawing/2014/main" id="{9BC9B02F-8CDF-4533-8C19-0A55A47E21C1}"/>
              </a:ext>
            </a:extLst>
          </p:cNvPr>
          <p:cNvSpPr txBox="1"/>
          <p:nvPr/>
        </p:nvSpPr>
        <p:spPr>
          <a:xfrm>
            <a:off x="549305" y="369070"/>
            <a:ext cx="6794029" cy="1338251"/>
          </a:xfrm>
          <a:prstGeom prst="rect">
            <a:avLst/>
          </a:prstGeom>
          <a:noFill/>
        </p:spPr>
        <p:txBody>
          <a:bodyPr wrap="square" rtlCol="0">
            <a:spAutoFit/>
          </a:bodyPr>
          <a:lstStyle/>
          <a:p>
            <a:pPr>
              <a:lnSpc>
                <a:spcPct val="85000"/>
              </a:lnSpc>
            </a:pPr>
            <a:r>
              <a:rPr lang="es-ES" sz="4000" b="1" dirty="0">
                <a:solidFill>
                  <a:schemeClr val="tx1">
                    <a:lumMod val="50000"/>
                    <a:lumOff val="50000"/>
                  </a:schemeClr>
                </a:solidFill>
                <a:latin typeface="Kozuka Gothic Pro B" pitchFamily="34" charset="-128"/>
                <a:ea typeface="Kozuka Gothic Pro B" pitchFamily="34" charset="-128"/>
                <a:cs typeface="Ebrima" pitchFamily="2" charset="0"/>
              </a:rPr>
              <a:t>VALORES</a:t>
            </a:r>
          </a:p>
          <a:p>
            <a:pPr>
              <a:lnSpc>
                <a:spcPct val="85000"/>
              </a:lnSpc>
            </a:pPr>
            <a:r>
              <a:rPr lang="es-ES" sz="40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AGREGADOS </a:t>
            </a:r>
            <a:r>
              <a:rPr lang="es-ES" sz="5400" b="1" dirty="0" err="1">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raúl</a:t>
            </a:r>
            <a:r>
              <a:rPr lang="es-ES" sz="54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 </a:t>
            </a:r>
            <a:r>
              <a:rPr lang="es-ES" sz="5400" b="1" dirty="0" err="1">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coka</a:t>
            </a:r>
            <a:endParaRPr lang="es-ES" sz="40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endParaRPr>
          </a:p>
        </p:txBody>
      </p:sp>
      <p:grpSp>
        <p:nvGrpSpPr>
          <p:cNvPr id="6" name="Grupo 5">
            <a:extLst>
              <a:ext uri="{FF2B5EF4-FFF2-40B4-BE49-F238E27FC236}">
                <a16:creationId xmlns:a16="http://schemas.microsoft.com/office/drawing/2014/main" id="{687E205C-6EBF-4592-AF61-6EDE977E6E70}"/>
              </a:ext>
            </a:extLst>
          </p:cNvPr>
          <p:cNvGrpSpPr/>
          <p:nvPr/>
        </p:nvGrpSpPr>
        <p:grpSpPr>
          <a:xfrm>
            <a:off x="1057716" y="2670473"/>
            <a:ext cx="1507431" cy="1477108"/>
            <a:chOff x="549306" y="2926080"/>
            <a:chExt cx="1507431" cy="1477108"/>
          </a:xfrm>
        </p:grpSpPr>
        <p:pic>
          <p:nvPicPr>
            <p:cNvPr id="3" name="Gráfico 2" descr="Maleta">
              <a:extLst>
                <a:ext uri="{FF2B5EF4-FFF2-40B4-BE49-F238E27FC236}">
                  <a16:creationId xmlns:a16="http://schemas.microsoft.com/office/drawing/2014/main" id="{9F64B4AA-AAB4-4DD8-90C8-D7B19A2FE5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582" y="3169972"/>
              <a:ext cx="914400" cy="914400"/>
            </a:xfrm>
            <a:prstGeom prst="rect">
              <a:avLst/>
            </a:prstGeom>
          </p:spPr>
        </p:pic>
        <p:sp>
          <p:nvSpPr>
            <p:cNvPr id="4" name="Diagrama de flujo: conector 3">
              <a:extLst>
                <a:ext uri="{FF2B5EF4-FFF2-40B4-BE49-F238E27FC236}">
                  <a16:creationId xmlns:a16="http://schemas.microsoft.com/office/drawing/2014/main" id="{3D7A28EA-D10D-4511-B17C-43871BC8E7FB}"/>
                </a:ext>
              </a:extLst>
            </p:cNvPr>
            <p:cNvSpPr/>
            <p:nvPr/>
          </p:nvSpPr>
          <p:spPr>
            <a:xfrm>
              <a:off x="549306" y="2926080"/>
              <a:ext cx="1507431" cy="1477108"/>
            </a:xfrm>
            <a:prstGeom prst="flowChartConnector">
              <a:avLst/>
            </a:prstGeom>
            <a:no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1" name="Imagen 10">
            <a:extLst>
              <a:ext uri="{FF2B5EF4-FFF2-40B4-BE49-F238E27FC236}">
                <a16:creationId xmlns:a16="http://schemas.microsoft.com/office/drawing/2014/main" id="{0E61C8E5-2215-4787-8A5C-EEF8899C2911}"/>
              </a:ext>
            </a:extLst>
          </p:cNvPr>
          <p:cNvPicPr>
            <a:picLocks noChangeAspect="1"/>
          </p:cNvPicPr>
          <p:nvPr/>
        </p:nvPicPr>
        <p:blipFill rotWithShape="1">
          <a:blip r:embed="rId6">
            <a:extLst>
              <a:ext uri="{28A0092B-C50C-407E-A947-70E740481C1C}">
                <a14:useLocalDpi xmlns:a14="http://schemas.microsoft.com/office/drawing/2010/main" val="0"/>
              </a:ext>
            </a:extLst>
          </a:blip>
          <a:srcRect r="5154" b="5154"/>
          <a:stretch/>
        </p:blipFill>
        <p:spPr>
          <a:xfrm>
            <a:off x="476437" y="4391473"/>
            <a:ext cx="2267428" cy="2078476"/>
          </a:xfrm>
          <a:prstGeom prst="rect">
            <a:avLst/>
          </a:prstGeom>
        </p:spPr>
      </p:pic>
      <p:sp>
        <p:nvSpPr>
          <p:cNvPr id="12" name="AutoShape 25">
            <a:extLst>
              <a:ext uri="{FF2B5EF4-FFF2-40B4-BE49-F238E27FC236}">
                <a16:creationId xmlns:a16="http://schemas.microsoft.com/office/drawing/2014/main" id="{4E383901-8B61-4F55-B96B-216562E89CEA}"/>
              </a:ext>
            </a:extLst>
          </p:cNvPr>
          <p:cNvSpPr>
            <a:spLocks noChangeArrowheads="1"/>
          </p:cNvSpPr>
          <p:nvPr/>
        </p:nvSpPr>
        <p:spPr bwMode="auto">
          <a:xfrm>
            <a:off x="2962453" y="4710783"/>
            <a:ext cx="8078526" cy="1239851"/>
          </a:xfrm>
          <a:prstGeom prst="roundRect">
            <a:avLst>
              <a:gd name="adj" fmla="val 16667"/>
            </a:avLst>
          </a:prstGeom>
          <a:noFill/>
          <a:ln>
            <a:solidFill>
              <a:schemeClr val="bg1">
                <a:lumMod val="65000"/>
              </a:schemeClr>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a:defRPr/>
            </a:pPr>
            <a:endParaRPr lang="es-EC" kern="0" dirty="0">
              <a:solidFill>
                <a:sysClr val="windowText" lastClr="000000"/>
              </a:solidFill>
              <a:latin typeface="Calibri Light" panose="020F0302020204030204" pitchFamily="34" charset="0"/>
              <a:ea typeface="Kozuka Gothic Pro B" pitchFamily="34" charset="-128"/>
            </a:endParaRPr>
          </a:p>
        </p:txBody>
      </p:sp>
      <p:sp>
        <p:nvSpPr>
          <p:cNvPr id="8" name="Rectángulo 7">
            <a:extLst>
              <a:ext uri="{FF2B5EF4-FFF2-40B4-BE49-F238E27FC236}">
                <a16:creationId xmlns:a16="http://schemas.microsoft.com/office/drawing/2014/main" id="{B6988F60-1E44-401C-9A3E-CDA2EA60A3AD}"/>
              </a:ext>
            </a:extLst>
          </p:cNvPr>
          <p:cNvSpPr/>
          <p:nvPr/>
        </p:nvSpPr>
        <p:spPr>
          <a:xfrm>
            <a:off x="3047999" y="4762641"/>
            <a:ext cx="8078525" cy="1477328"/>
          </a:xfrm>
          <a:prstGeom prst="rect">
            <a:avLst/>
          </a:prstGeom>
        </p:spPr>
        <p:txBody>
          <a:bodyPr wrap="square">
            <a:spAutoFit/>
          </a:bodyPr>
          <a:lstStyle/>
          <a:p>
            <a:r>
              <a:rPr lang="es-EC" b="1" kern="0" dirty="0">
                <a:solidFill>
                  <a:srgbClr val="FF9900"/>
                </a:solidFill>
                <a:latin typeface="Calibri Light" panose="020F0302020204030204" pitchFamily="34" charset="0"/>
                <a:ea typeface="Kozuka Gothic Pro B" pitchFamily="34" charset="-128"/>
              </a:rPr>
              <a:t>Club de Beneficios </a:t>
            </a:r>
            <a:r>
              <a:rPr lang="es-EC" b="1" kern="0" dirty="0" err="1">
                <a:solidFill>
                  <a:srgbClr val="FF9900"/>
                </a:solidFill>
                <a:latin typeface="Calibri Light" panose="020F0302020204030204" pitchFamily="34" charset="0"/>
                <a:ea typeface="Kozuka Gothic Pro B" pitchFamily="34" charset="-128"/>
              </a:rPr>
              <a:t>raúl</a:t>
            </a:r>
            <a:r>
              <a:rPr lang="es-EC" b="1" kern="0" dirty="0">
                <a:solidFill>
                  <a:srgbClr val="FF9900"/>
                </a:solidFill>
                <a:latin typeface="Calibri Light" panose="020F0302020204030204" pitchFamily="34" charset="0"/>
                <a:ea typeface="Kozuka Gothic Pro B" pitchFamily="34" charset="-128"/>
              </a:rPr>
              <a:t> </a:t>
            </a:r>
            <a:r>
              <a:rPr lang="es-EC" b="1" kern="0" dirty="0" err="1">
                <a:solidFill>
                  <a:srgbClr val="FF9900"/>
                </a:solidFill>
                <a:latin typeface="Calibri Light" panose="020F0302020204030204" pitchFamily="34" charset="0"/>
                <a:ea typeface="Kozuka Gothic Pro B" pitchFamily="34" charset="-128"/>
              </a:rPr>
              <a:t>coka</a:t>
            </a:r>
            <a:endParaRPr lang="es-EC" b="1" kern="0" dirty="0">
              <a:solidFill>
                <a:srgbClr val="FF9900"/>
              </a:solidFill>
              <a:latin typeface="Calibri Light" panose="020F0302020204030204" pitchFamily="34" charset="0"/>
              <a:ea typeface="Kozuka Gothic Pro B" pitchFamily="34" charset="-128"/>
            </a:endParaRPr>
          </a:p>
          <a:p>
            <a:endParaRPr lang="es-EC" kern="0" dirty="0">
              <a:solidFill>
                <a:schemeClr val="bg1">
                  <a:lumMod val="50000"/>
                </a:schemeClr>
              </a:solidFill>
              <a:latin typeface="Calibri Light" panose="020F0302020204030204" pitchFamily="34" charset="0"/>
              <a:ea typeface="Kozuka Gothic Pro B" pitchFamily="34" charset="-128"/>
            </a:endParaRPr>
          </a:p>
          <a:p>
            <a:r>
              <a:rPr lang="es-EC" kern="0" dirty="0">
                <a:latin typeface="Calibri Light" panose="020F0302020204030204" pitchFamily="34" charset="0"/>
                <a:ea typeface="Kozuka Gothic Pro B" pitchFamily="34" charset="-128"/>
              </a:rPr>
              <a:t>- Accede a nuestra amplia red de establecimientos en convenio </a:t>
            </a:r>
          </a:p>
          <a:p>
            <a:r>
              <a:rPr lang="es-EC" kern="0" dirty="0">
                <a:latin typeface="Calibri Light" panose="020F0302020204030204" pitchFamily="34" charset="0"/>
                <a:ea typeface="Kozuka Gothic Pro B" pitchFamily="34" charset="-128"/>
              </a:rPr>
              <a:t>- Consulta tus beneficios en: </a:t>
            </a:r>
            <a:r>
              <a:rPr lang="es-EC" kern="0" dirty="0">
                <a:latin typeface="Calibri Light" panose="020F0302020204030204" pitchFamily="34" charset="0"/>
                <a:ea typeface="Kozuka Gothic Pro B" pitchFamily="34" charset="-128"/>
                <a:hlinkClick r:id="rId7"/>
              </a:rPr>
              <a:t>https://www.rcbaaps.com/index.php/club-de-beneficios</a:t>
            </a:r>
            <a:r>
              <a:rPr lang="es-EC" kern="0" dirty="0">
                <a:latin typeface="Calibri Light" panose="020F0302020204030204" pitchFamily="34" charset="0"/>
                <a:ea typeface="Kozuka Gothic Pro B" pitchFamily="34" charset="-128"/>
              </a:rPr>
              <a:t>  </a:t>
            </a:r>
          </a:p>
          <a:p>
            <a:endParaRPr lang="es-EC" dirty="0"/>
          </a:p>
        </p:txBody>
      </p:sp>
      <p:pic>
        <p:nvPicPr>
          <p:cNvPr id="14" name="Imagen 13">
            <a:extLst>
              <a:ext uri="{FF2B5EF4-FFF2-40B4-BE49-F238E27FC236}">
                <a16:creationId xmlns:a16="http://schemas.microsoft.com/office/drawing/2014/main" id="{C4543862-3C2C-4415-9740-7D26CE5ADF9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325685" y="6056446"/>
            <a:ext cx="1848426" cy="865976"/>
          </a:xfrm>
          <a:prstGeom prst="rect">
            <a:avLst/>
          </a:prstGeom>
        </p:spPr>
      </p:pic>
    </p:spTree>
    <p:extLst>
      <p:ext uri="{BB962C8B-B14F-4D97-AF65-F5344CB8AC3E}">
        <p14:creationId xmlns:p14="http://schemas.microsoft.com/office/powerpoint/2010/main" val="265733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17"/>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213055" y="345651"/>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VIDA </a:t>
            </a:r>
          </a:p>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graphicFrame>
        <p:nvGraphicFramePr>
          <p:cNvPr id="7" name="Tabla 6">
            <a:extLst>
              <a:ext uri="{FF2B5EF4-FFF2-40B4-BE49-F238E27FC236}">
                <a16:creationId xmlns:a16="http://schemas.microsoft.com/office/drawing/2014/main" id="{82AB0D99-CAA1-44BC-8695-237A92911E7C}"/>
              </a:ext>
            </a:extLst>
          </p:cNvPr>
          <p:cNvGraphicFramePr>
            <a:graphicFrameLocks noGrp="1"/>
          </p:cNvGraphicFramePr>
          <p:nvPr>
            <p:extLst>
              <p:ext uri="{D42A27DB-BD31-4B8C-83A1-F6EECF244321}">
                <p14:modId xmlns:p14="http://schemas.microsoft.com/office/powerpoint/2010/main" val="4092798863"/>
              </p:ext>
            </p:extLst>
          </p:nvPr>
        </p:nvGraphicFramePr>
        <p:xfrm>
          <a:off x="2756612" y="1993185"/>
          <a:ext cx="6678775" cy="1386840"/>
        </p:xfrm>
        <a:graphic>
          <a:graphicData uri="http://schemas.openxmlformats.org/drawingml/2006/table">
            <a:tbl>
              <a:tblPr/>
              <a:tblGrid>
                <a:gridCol w="4459205">
                  <a:extLst>
                    <a:ext uri="{9D8B030D-6E8A-4147-A177-3AD203B41FA5}">
                      <a16:colId xmlns:a16="http://schemas.microsoft.com/office/drawing/2014/main" val="2125745473"/>
                    </a:ext>
                  </a:extLst>
                </a:gridCol>
                <a:gridCol w="2219570">
                  <a:extLst>
                    <a:ext uri="{9D8B030D-6E8A-4147-A177-3AD203B41FA5}">
                      <a16:colId xmlns:a16="http://schemas.microsoft.com/office/drawing/2014/main" val="3371231689"/>
                    </a:ext>
                  </a:extLst>
                </a:gridCol>
              </a:tblGrid>
              <a:tr h="190500">
                <a:tc>
                  <a:txBody>
                    <a:bodyPr/>
                    <a:lstStyle/>
                    <a:p>
                      <a:pPr algn="ctr" fontAlgn="ctr"/>
                      <a:r>
                        <a:rPr lang="es-EC" sz="1900" b="1" i="0" u="none" strike="noStrike" dirty="0">
                          <a:solidFill>
                            <a:srgbClr val="FFFFFF"/>
                          </a:solidFill>
                          <a:effectLst/>
                          <a:latin typeface="Calibri" panose="020F0502020204030204" pitchFamily="34" charset="0"/>
                        </a:rPr>
                        <a:t>COBERTURAS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tc>
                  <a:txBody>
                    <a:bodyPr/>
                    <a:lstStyle/>
                    <a:p>
                      <a:pPr algn="ctr" fontAlgn="ctr"/>
                      <a:r>
                        <a:rPr lang="es-EC" sz="1900" b="1" i="0" u="none" strike="noStrike" dirty="0">
                          <a:solidFill>
                            <a:srgbClr val="FFFFFF"/>
                          </a:solidFill>
                          <a:effectLst/>
                          <a:latin typeface="Calibri" panose="020F0502020204030204" pitchFamily="34" charset="0"/>
                        </a:rPr>
                        <a:t>MONTO ASEGURADO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598604280"/>
                  </a:ext>
                </a:extLst>
              </a:tr>
              <a:tr h="228600">
                <a:tc>
                  <a:txBody>
                    <a:bodyPr/>
                    <a:lstStyle/>
                    <a:p>
                      <a:pPr algn="ctr"/>
                      <a:r>
                        <a:rPr lang="es-EC" sz="1800" kern="0" dirty="0">
                          <a:solidFill>
                            <a:schemeClr val="tx1"/>
                          </a:solidFill>
                          <a:latin typeface="Calibri Light" panose="020F0302020204030204" pitchFamily="34" charset="0"/>
                          <a:ea typeface="Kozuka Gothic Pro B" pitchFamily="34" charset="-128"/>
                          <a:cs typeface="+mn-cs"/>
                        </a:rPr>
                        <a:t>Muerte por cualquier causa 	</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algn="ctr" fontAlgn="ctr"/>
                      <a:r>
                        <a:rPr lang="es-EC" sz="1800" kern="0" dirty="0">
                          <a:solidFill>
                            <a:schemeClr val="tx1"/>
                          </a:solidFill>
                          <a:latin typeface="Calibri Light" panose="020F0302020204030204" pitchFamily="34" charset="0"/>
                          <a:ea typeface="Kozuka Gothic Pro B" pitchFamily="34" charset="-128"/>
                          <a:cs typeface="+mn-cs"/>
                        </a:rPr>
                        <a:t>USD 25,000.00</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290180958"/>
                  </a:ext>
                </a:extLst>
              </a:tr>
              <a:tr h="228600">
                <a:tc>
                  <a:txBody>
                    <a:bodyPr/>
                    <a:lstStyle/>
                    <a:p>
                      <a:pPr algn="ctr"/>
                      <a:r>
                        <a:rPr lang="es-EC" sz="1800" kern="0" dirty="0">
                          <a:solidFill>
                            <a:schemeClr val="tx1"/>
                          </a:solidFill>
                          <a:latin typeface="Calibri Light" panose="020F0302020204030204" pitchFamily="34" charset="0"/>
                          <a:ea typeface="Kozuka Gothic Pro B" pitchFamily="34" charset="-128"/>
                          <a:cs typeface="+mn-cs"/>
                        </a:rPr>
                        <a:t>Incapacidad Total y Permanente 	</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algn="ctr" fontAlgn="ctr"/>
                      <a:r>
                        <a:rPr lang="es-EC" sz="1800" kern="0" noProof="0" dirty="0">
                          <a:solidFill>
                            <a:schemeClr val="tx1"/>
                          </a:solidFill>
                          <a:latin typeface="Calibri Light" panose="020F0302020204030204" pitchFamily="34" charset="0"/>
                          <a:ea typeface="Kozuka Gothic Pro B" pitchFamily="34" charset="-128"/>
                          <a:cs typeface="+mn-cs"/>
                        </a:rPr>
                        <a:t>USD 25,000.00</a:t>
                      </a:r>
                      <a:endParaRPr lang="es-EC" sz="1800" kern="0" dirty="0">
                        <a:solidFill>
                          <a:schemeClr val="tx1"/>
                        </a:solidFill>
                        <a:latin typeface="Calibri Light" panose="020F0302020204030204" pitchFamily="34" charset="0"/>
                        <a:ea typeface="Kozuka Gothic Pro B" pitchFamily="34" charset="-128"/>
                        <a:cs typeface="+mn-cs"/>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039546745"/>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Muerte Accidental </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algn="ctr" fontAlgn="ctr"/>
                      <a:r>
                        <a:rPr lang="es-EC" sz="1800" kern="0" noProof="0" dirty="0">
                          <a:solidFill>
                            <a:schemeClr val="tx1"/>
                          </a:solidFill>
                          <a:latin typeface="Calibri Light" panose="020F0302020204030204" pitchFamily="34" charset="0"/>
                          <a:ea typeface="Kozuka Gothic Pro B" pitchFamily="34" charset="-128"/>
                          <a:cs typeface="+mn-cs"/>
                        </a:rPr>
                        <a:t>USD 25,000.00</a:t>
                      </a:r>
                      <a:endParaRPr lang="es-EC" sz="1800" kern="0" dirty="0">
                        <a:solidFill>
                          <a:schemeClr val="tx1"/>
                        </a:solidFill>
                        <a:latin typeface="Calibri Light" panose="020F0302020204030204" pitchFamily="34" charset="0"/>
                        <a:ea typeface="Kozuka Gothic Pro B" pitchFamily="34" charset="-128"/>
                        <a:cs typeface="+mn-cs"/>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070906869"/>
                  </a:ext>
                </a:extLst>
              </a:tr>
              <a:tr h="0">
                <a:tc>
                  <a:txBody>
                    <a:bodyPr/>
                    <a:lstStyle/>
                    <a:p>
                      <a:pPr algn="ctr" fontAlgn="ctr"/>
                      <a:r>
                        <a:rPr lang="es-EC" sz="1800" kern="0" dirty="0">
                          <a:solidFill>
                            <a:schemeClr val="tx1"/>
                          </a:solidFill>
                          <a:latin typeface="Calibri Light" panose="020F0302020204030204" pitchFamily="34" charset="0"/>
                          <a:ea typeface="Kozuka Gothic Pro B" pitchFamily="34" charset="-128"/>
                          <a:cs typeface="+mn-cs"/>
                        </a:rPr>
                        <a:t>Desmembración accidental</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algn="ctr" fontAlgn="ctr"/>
                      <a:r>
                        <a:rPr lang="es-EC" sz="1800" kern="0" noProof="0" dirty="0">
                          <a:solidFill>
                            <a:schemeClr val="tx1"/>
                          </a:solidFill>
                          <a:latin typeface="Calibri Light" panose="020F0302020204030204" pitchFamily="34" charset="0"/>
                          <a:ea typeface="Kozuka Gothic Pro B" pitchFamily="34" charset="-128"/>
                          <a:cs typeface="+mn-cs"/>
                        </a:rPr>
                        <a:t>USD 25,000.00</a:t>
                      </a:r>
                      <a:endParaRPr lang="es-EC" sz="1800" kern="0" dirty="0">
                        <a:solidFill>
                          <a:schemeClr val="tx1"/>
                        </a:solidFill>
                        <a:latin typeface="Calibri Light" panose="020F0302020204030204" pitchFamily="34" charset="0"/>
                        <a:ea typeface="Kozuka Gothic Pro B" pitchFamily="34" charset="-128"/>
                        <a:cs typeface="+mn-cs"/>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566733039"/>
                  </a:ext>
                </a:extLst>
              </a:tr>
            </a:tbl>
          </a:graphicData>
        </a:graphic>
      </p:graphicFrame>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LOS SEGUROS DEL PICHINCHA">
            <a:extLst>
              <a:ext uri="{FF2B5EF4-FFF2-40B4-BE49-F238E27FC236}">
                <a16:creationId xmlns:a16="http://schemas.microsoft.com/office/drawing/2014/main" id="{85C526C6-325A-4B9D-99D3-3566CA1FD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987" y="367528"/>
            <a:ext cx="3943345" cy="64176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3757D31-B8A4-4EC1-82E0-0AA81B01E559}"/>
              </a:ext>
            </a:extLst>
          </p:cNvPr>
          <p:cNvSpPr txBox="1"/>
          <p:nvPr/>
        </p:nvSpPr>
        <p:spPr>
          <a:xfrm>
            <a:off x="3755036" y="4088544"/>
            <a:ext cx="5461535" cy="1804256"/>
          </a:xfrm>
          <a:prstGeom prst="rect">
            <a:avLst/>
          </a:prstGeom>
          <a:noFill/>
        </p:spPr>
        <p:txBody>
          <a:bodyPr wrap="square" rtlCol="0">
            <a:spAutoFit/>
          </a:bodyPr>
          <a:lstStyle/>
          <a:p>
            <a:r>
              <a:rPr lang="es-EC" kern="0" dirty="0">
                <a:latin typeface="Calibri Light" panose="020F0302020204030204" pitchFamily="34" charset="0"/>
                <a:ea typeface="Kozuka Gothic Pro B" pitchFamily="34" charset="-128"/>
              </a:rPr>
              <a:t>- Cobertura para titulares</a:t>
            </a:r>
          </a:p>
          <a:p>
            <a:r>
              <a:rPr lang="es-EC" kern="0" dirty="0">
                <a:latin typeface="Calibri Light" panose="020F0302020204030204" pitchFamily="34" charset="0"/>
                <a:ea typeface="Kozuka Gothic Pro B" pitchFamily="34" charset="-128"/>
              </a:rPr>
              <a:t>- Cobertura las 24 horas del día, los 365 días del año. </a:t>
            </a:r>
          </a:p>
          <a:p>
            <a:r>
              <a:rPr lang="es-EC" kern="0" dirty="0">
                <a:latin typeface="Calibri Light" panose="020F0302020204030204" pitchFamily="34" charset="0"/>
                <a:ea typeface="Kozuka Gothic Pro B" pitchFamily="34" charset="-128"/>
              </a:rPr>
              <a:t>- LÍMITE DE EDAD:</a:t>
            </a:r>
          </a:p>
          <a:p>
            <a:r>
              <a:rPr lang="es-EC" kern="0" dirty="0">
                <a:latin typeface="Calibri Light" panose="020F0302020204030204" pitchFamily="34" charset="0"/>
                <a:ea typeface="Kozuka Gothic Pro B" pitchFamily="34" charset="-128"/>
              </a:rPr>
              <a:t>	Edad mínima de ingreso: 18 años</a:t>
            </a:r>
          </a:p>
          <a:p>
            <a:r>
              <a:rPr lang="es-EC" kern="0" dirty="0">
                <a:latin typeface="Calibri Light" panose="020F0302020204030204" pitchFamily="34" charset="0"/>
                <a:ea typeface="Kozuka Gothic Pro B" pitchFamily="34" charset="-128"/>
              </a:rPr>
              <a:t>	Edad máxima de ingreso: 65 años</a:t>
            </a:r>
          </a:p>
          <a:p>
            <a:r>
              <a:rPr lang="es-EC" kern="0" dirty="0">
                <a:latin typeface="Calibri Light" panose="020F0302020204030204" pitchFamily="34" charset="0"/>
                <a:ea typeface="Kozuka Gothic Pro B" pitchFamily="34" charset="-128"/>
              </a:rPr>
              <a:t>	Edad máxima de permanencia: 80 años</a:t>
            </a:r>
          </a:p>
        </p:txBody>
      </p:sp>
      <p:pic>
        <p:nvPicPr>
          <p:cNvPr id="11" name="Imagen 10">
            <a:extLst>
              <a:ext uri="{FF2B5EF4-FFF2-40B4-BE49-F238E27FC236}">
                <a16:creationId xmlns:a16="http://schemas.microsoft.com/office/drawing/2014/main" id="{ADE7FCA5-2F84-4ED8-9C60-E53A6698530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325685" y="6056446"/>
            <a:ext cx="1848426" cy="865976"/>
          </a:xfrm>
          <a:prstGeom prst="rect">
            <a:avLst/>
          </a:prstGeom>
        </p:spPr>
      </p:pic>
    </p:spTree>
    <p:extLst>
      <p:ext uri="{BB962C8B-B14F-4D97-AF65-F5344CB8AC3E}">
        <p14:creationId xmlns:p14="http://schemas.microsoft.com/office/powerpoint/2010/main" val="54993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269323" y="373789"/>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a:t>
            </a:r>
          </a:p>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COBERTURAS Y CONDICIONES</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201671281"/>
              </p:ext>
            </p:extLst>
          </p:nvPr>
        </p:nvGraphicFramePr>
        <p:xfrm>
          <a:off x="701227" y="2647113"/>
          <a:ext cx="10339752" cy="2414207"/>
        </p:xfrm>
        <a:graphic>
          <a:graphicData uri="http://schemas.openxmlformats.org/drawingml/2006/table">
            <a:tbl>
              <a:tblPr/>
              <a:tblGrid>
                <a:gridCol w="6903523">
                  <a:extLst>
                    <a:ext uri="{9D8B030D-6E8A-4147-A177-3AD203B41FA5}">
                      <a16:colId xmlns:a16="http://schemas.microsoft.com/office/drawing/2014/main" val="3880830576"/>
                    </a:ext>
                  </a:extLst>
                </a:gridCol>
                <a:gridCol w="3436229">
                  <a:extLst>
                    <a:ext uri="{9D8B030D-6E8A-4147-A177-3AD203B41FA5}">
                      <a16:colId xmlns:a16="http://schemas.microsoft.com/office/drawing/2014/main" val="3165819367"/>
                    </a:ext>
                  </a:extLst>
                </a:gridCol>
              </a:tblGrid>
              <a:tr h="190500">
                <a:tc>
                  <a:txBody>
                    <a:bodyPr/>
                    <a:lstStyle/>
                    <a:p>
                      <a:pPr algn="ctr" fontAlgn="ctr"/>
                      <a:r>
                        <a:rPr lang="es-EC" sz="1900" b="1" i="0" u="none" strike="noStrike" dirty="0">
                          <a:solidFill>
                            <a:srgbClr val="FFFFFF"/>
                          </a:solidFill>
                          <a:effectLst/>
                          <a:latin typeface="Calibri" panose="020F0502020204030204" pitchFamily="34" charset="0"/>
                        </a:rPr>
                        <a:t>COBERTURAS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tc>
                  <a:txBody>
                    <a:bodyPr/>
                    <a:lstStyle/>
                    <a:p>
                      <a:pPr algn="ctr" fontAlgn="ctr"/>
                      <a:r>
                        <a:rPr lang="es-EC" sz="1900" b="1" i="0" u="none" strike="noStrike" dirty="0">
                          <a:solidFill>
                            <a:srgbClr val="FFFFFF"/>
                          </a:solidFill>
                          <a:effectLst/>
                          <a:latin typeface="Calibri" panose="020F0502020204030204" pitchFamily="34" charset="0"/>
                        </a:rPr>
                        <a:t>MONTO ASEGURADO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LÍMITE MÁXIMO POR INCAPACIDAD POR PERSONA</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$30,000.00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Período de presentación de reclamos</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90 días</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108609118"/>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Deducible  ambulatorio anual por persona</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$150.00</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439821606"/>
                  </a:ext>
                </a:extLst>
              </a:tr>
              <a:tr h="0">
                <a:tc gridSpan="2">
                  <a:txBody>
                    <a:bodyPr/>
                    <a:lstStyle/>
                    <a:p>
                      <a:pPr marL="0" marR="10795" algn="ctr" defTabSz="914400" rtl="0" eaLnBrk="1" fontAlgn="ctr" latinLnBrk="0" hangingPunct="1">
                        <a:lnSpc>
                          <a:spcPct val="107000"/>
                        </a:lnSpc>
                        <a:spcAft>
                          <a:spcPts val="0"/>
                        </a:spcAft>
                      </a:pPr>
                      <a:r>
                        <a:rPr lang="es-EC" sz="1900" b="1" i="0" u="none" strike="noStrike" kern="1200" dirty="0">
                          <a:solidFill>
                            <a:srgbClr val="FFFFFF"/>
                          </a:solidFill>
                          <a:effectLst/>
                          <a:latin typeface="Calibri" panose="020F0502020204030204" pitchFamily="34" charset="0"/>
                          <a:ea typeface="+mn-ea"/>
                          <a:cs typeface="+mn-cs"/>
                        </a:rPr>
                        <a:t>PERIODOS DE CARENCIA (Para nuevas inclusiones)</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900"/>
                    </a:solidFill>
                  </a:tcPr>
                </a:tc>
                <a:tc hMerge="1">
                  <a:txBody>
                    <a:bodyPr/>
                    <a:lstStyle/>
                    <a:p>
                      <a:endParaRPr lang="es-EC"/>
                    </a:p>
                  </a:txBody>
                  <a:tcP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442440762"/>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Emergencia por accidente o apendicitis</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24 Horas</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53773971"/>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Cobertura Ambulatoria</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30 días</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75540113"/>
                  </a:ext>
                </a:extLst>
              </a:tr>
              <a:tr h="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Cobertura Hospitalario</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90 días</a:t>
                      </a:r>
                    </a:p>
                  </a:txBody>
                  <a:tcPr marL="21590" marR="0"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491342268"/>
                  </a:ext>
                </a:extLst>
              </a:tr>
            </a:tbl>
          </a:graphicData>
        </a:graphic>
      </p:graphicFrame>
      <p:pic>
        <p:nvPicPr>
          <p:cNvPr id="23" name="Picture 2" descr="Resultado de imagen para LOGO CONFIAMED">
            <a:extLst>
              <a:ext uri="{FF2B5EF4-FFF2-40B4-BE49-F238E27FC236}">
                <a16:creationId xmlns:a16="http://schemas.microsoft.com/office/drawing/2014/main" id="{EFDEB472-F59F-4575-88A9-0F4FA38164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6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550680" y="486330"/>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a:t>
            </a:r>
          </a:p>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 AMBULATORIA</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10667802"/>
              </p:ext>
            </p:extLst>
          </p:nvPr>
        </p:nvGraphicFramePr>
        <p:xfrm>
          <a:off x="899746" y="2556277"/>
          <a:ext cx="10392507" cy="2335530"/>
        </p:xfrm>
        <a:graphic>
          <a:graphicData uri="http://schemas.openxmlformats.org/drawingml/2006/table">
            <a:tbl>
              <a:tblPr/>
              <a:tblGrid>
                <a:gridCol w="6956278">
                  <a:extLst>
                    <a:ext uri="{9D8B030D-6E8A-4147-A177-3AD203B41FA5}">
                      <a16:colId xmlns:a16="http://schemas.microsoft.com/office/drawing/2014/main" val="3880830576"/>
                    </a:ext>
                  </a:extLst>
                </a:gridCol>
                <a:gridCol w="3436229">
                  <a:extLst>
                    <a:ext uri="{9D8B030D-6E8A-4147-A177-3AD203B41FA5}">
                      <a16:colId xmlns:a16="http://schemas.microsoft.com/office/drawing/2014/main" val="3165819367"/>
                    </a:ext>
                  </a:extLst>
                </a:gridCol>
              </a:tblGrid>
              <a:tr h="190500">
                <a:tc gridSpan="2">
                  <a:txBody>
                    <a:bodyPr/>
                    <a:lstStyle/>
                    <a:p>
                      <a:pPr algn="ctr" fontAlgn="ctr"/>
                      <a:r>
                        <a:rPr lang="es-EC" sz="1900" b="1" i="0" u="none" strike="noStrike" dirty="0">
                          <a:solidFill>
                            <a:srgbClr val="FFFFFF"/>
                          </a:solidFill>
                          <a:effectLst/>
                          <a:latin typeface="Calibri" panose="020F0502020204030204" pitchFamily="34" charset="0"/>
                        </a:rPr>
                        <a:t>COBERTURA AMBULATORIA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tc hMerge="1">
                  <a:txBody>
                    <a:bodyPr/>
                    <a:lstStyle/>
                    <a:p>
                      <a:pPr algn="ctr" fontAlgn="ctr"/>
                      <a:endParaRPr lang="es-EC" sz="19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801"/>
                    </a:solidFill>
                  </a:tcPr>
                </a:tc>
                <a:extLst>
                  <a:ext uri="{0D108BD9-81ED-4DB2-BD59-A6C34878D82A}">
                    <a16:rowId xmlns:a16="http://schemas.microsoft.com/office/drawing/2014/main" val="3188244216"/>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Atención ambulatoria dentro de red </a:t>
                      </a:r>
                      <a:r>
                        <a:rPr lang="es-EC" sz="1800" b="1" kern="0" dirty="0">
                          <a:solidFill>
                            <a:schemeClr val="tx1"/>
                          </a:solidFill>
                          <a:latin typeface="Calibri Light" panose="020F0302020204030204" pitchFamily="34" charset="0"/>
                          <a:ea typeface="Kozuka Gothic Pro B" pitchFamily="34" charset="-128"/>
                          <a:cs typeface="+mn-cs"/>
                        </a:rPr>
                        <a:t>sin</a:t>
                      </a:r>
                      <a:r>
                        <a:rPr lang="es-EC" sz="1800" kern="0" dirty="0">
                          <a:solidFill>
                            <a:schemeClr val="tx1"/>
                          </a:solidFill>
                          <a:latin typeface="Calibri Light" panose="020F0302020204030204" pitchFamily="34" charset="0"/>
                          <a:ea typeface="Kozuka Gothic Pro B" pitchFamily="34" charset="-128"/>
                          <a:cs typeface="+mn-cs"/>
                        </a:rPr>
                        <a:t> deducible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73490110"/>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Atención ambulatoria fuera de la red </a:t>
                      </a:r>
                      <a:r>
                        <a:rPr lang="es-EC" sz="1800" b="1" kern="0" dirty="0">
                          <a:solidFill>
                            <a:schemeClr val="tx1"/>
                          </a:solidFill>
                          <a:latin typeface="Calibri Light" panose="020F0302020204030204" pitchFamily="34" charset="0"/>
                          <a:ea typeface="Kozuka Gothic Pro B" pitchFamily="34" charset="-128"/>
                          <a:cs typeface="+mn-cs"/>
                        </a:rPr>
                        <a:t>con</a:t>
                      </a:r>
                      <a:r>
                        <a:rPr lang="es-EC" sz="1800" kern="0" dirty="0">
                          <a:solidFill>
                            <a:schemeClr val="tx1"/>
                          </a:solidFill>
                          <a:latin typeface="Calibri Light" panose="020F0302020204030204" pitchFamily="34" charset="0"/>
                          <a:ea typeface="Kozuka Gothic Pro B" pitchFamily="34" charset="-128"/>
                          <a:cs typeface="+mn-cs"/>
                        </a:rPr>
                        <a:t> aplicación de deducible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70%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278435921"/>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Cobertura de medicinas dentro de red </a:t>
                      </a:r>
                      <a:r>
                        <a:rPr lang="es-EC" sz="1800" b="1" kern="0" dirty="0">
                          <a:solidFill>
                            <a:schemeClr val="tx1"/>
                          </a:solidFill>
                          <a:latin typeface="Calibri Light" panose="020F0302020204030204" pitchFamily="34" charset="0"/>
                          <a:ea typeface="Kozuka Gothic Pro B" pitchFamily="34" charset="-128"/>
                          <a:cs typeface="+mn-cs"/>
                        </a:rPr>
                        <a:t>sin</a:t>
                      </a:r>
                      <a:r>
                        <a:rPr lang="es-EC" sz="1800" kern="0" dirty="0">
                          <a:solidFill>
                            <a:schemeClr val="tx1"/>
                          </a:solidFill>
                          <a:latin typeface="Calibri Light" panose="020F0302020204030204" pitchFamily="34" charset="0"/>
                          <a:ea typeface="Kozuka Gothic Pro B" pitchFamily="34" charset="-128"/>
                          <a:cs typeface="+mn-cs"/>
                        </a:rPr>
                        <a:t> deducible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426467386"/>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Cobertura de medicinas fuera de red </a:t>
                      </a:r>
                      <a:r>
                        <a:rPr lang="es-EC" sz="1800" b="1" kern="0" dirty="0">
                          <a:solidFill>
                            <a:schemeClr val="tx1"/>
                          </a:solidFill>
                          <a:latin typeface="Calibri Light" panose="020F0302020204030204" pitchFamily="34" charset="0"/>
                          <a:ea typeface="Kozuka Gothic Pro B" pitchFamily="34" charset="-128"/>
                          <a:cs typeface="+mn-cs"/>
                        </a:rPr>
                        <a:t>con </a:t>
                      </a:r>
                      <a:r>
                        <a:rPr lang="es-EC" sz="1800" kern="0" dirty="0">
                          <a:solidFill>
                            <a:schemeClr val="tx1"/>
                          </a:solidFill>
                          <a:latin typeface="Calibri Light" panose="020F0302020204030204" pitchFamily="34" charset="0"/>
                          <a:ea typeface="Kozuka Gothic Pro B" pitchFamily="34" charset="-128"/>
                          <a:cs typeface="+mn-cs"/>
                        </a:rPr>
                        <a:t>deducible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156160468"/>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Valor tope de la consulta médica</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$60.00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577906185"/>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Terapia de Lenguaje, física, cardíacas y respiratoria </a:t>
                      </a:r>
                      <a:r>
                        <a:rPr lang="es-EC" sz="1800" b="1" kern="0" dirty="0">
                          <a:solidFill>
                            <a:schemeClr val="tx1"/>
                          </a:solidFill>
                          <a:latin typeface="Calibri Light" panose="020F0302020204030204" pitchFamily="34" charset="0"/>
                          <a:ea typeface="Kozuka Gothic Pro B" pitchFamily="34" charset="-128"/>
                          <a:cs typeface="+mn-cs"/>
                        </a:rPr>
                        <a:t>dentro y fuera </a:t>
                      </a:r>
                      <a:r>
                        <a:rPr lang="es-EC" sz="1800" kern="0" dirty="0">
                          <a:solidFill>
                            <a:schemeClr val="tx1"/>
                          </a:solidFill>
                          <a:latin typeface="Calibri Light" panose="020F0302020204030204" pitchFamily="34" charset="0"/>
                          <a:ea typeface="Kozuka Gothic Pro B" pitchFamily="34" charset="-128"/>
                          <a:cs typeface="+mn-cs"/>
                        </a:rPr>
                        <a:t>de red hasta:</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$ 500 al año por tipo de terapia</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00154713"/>
                  </a:ext>
                </a:extLst>
              </a:tr>
            </a:tbl>
          </a:graphicData>
        </a:graphic>
      </p:graphicFrame>
      <p:pic>
        <p:nvPicPr>
          <p:cNvPr id="8" name="Picture 2" descr="Resultado de imagen para LOGO CONFIAMED">
            <a:extLst>
              <a:ext uri="{FF2B5EF4-FFF2-40B4-BE49-F238E27FC236}">
                <a16:creationId xmlns:a16="http://schemas.microsoft.com/office/drawing/2014/main" id="{1D19EB11-A590-49E4-943B-C120863AD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597BCED-3080-4A11-BB06-5CE1B02C6B87}"/>
              </a:ext>
            </a:extLst>
          </p:cNvPr>
          <p:cNvSpPr txBox="1"/>
          <p:nvPr/>
        </p:nvSpPr>
        <p:spPr>
          <a:xfrm>
            <a:off x="899746" y="5550971"/>
            <a:ext cx="9958754" cy="369332"/>
          </a:xfrm>
          <a:prstGeom prst="rect">
            <a:avLst/>
          </a:prstGeom>
          <a:noFill/>
        </p:spPr>
        <p:txBody>
          <a:bodyPr wrap="square" rtlCol="0">
            <a:spAutoFit/>
          </a:bodyPr>
          <a:lstStyle/>
          <a:p>
            <a:r>
              <a:rPr lang="es-EC" kern="0" dirty="0">
                <a:latin typeface="Calibri Light" panose="020F0302020204030204" pitchFamily="34" charset="0"/>
                <a:ea typeface="Kozuka Gothic Pro B" pitchFamily="34" charset="-128"/>
              </a:rPr>
              <a:t>* Desde el 1 de octubre aplica $10,00 en consultas médicas de copago en </a:t>
            </a:r>
            <a:r>
              <a:rPr lang="es-EC" kern="0" dirty="0" err="1">
                <a:latin typeface="Calibri Light" panose="020F0302020204030204" pitchFamily="34" charset="0"/>
                <a:ea typeface="Kozuka Gothic Pro B" pitchFamily="34" charset="-128"/>
              </a:rPr>
              <a:t>Biodimed</a:t>
            </a:r>
            <a:endParaRPr lang="es-ES" kern="0" dirty="0">
              <a:latin typeface="Calibri Light" panose="020F0302020204030204" pitchFamily="34" charset="0"/>
              <a:ea typeface="Kozuka Gothic Pro B" pitchFamily="34" charset="-128"/>
            </a:endParaRPr>
          </a:p>
        </p:txBody>
      </p:sp>
    </p:spTree>
    <p:extLst>
      <p:ext uri="{BB962C8B-B14F-4D97-AF65-F5344CB8AC3E}">
        <p14:creationId xmlns:p14="http://schemas.microsoft.com/office/powerpoint/2010/main" val="290191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3" y="0"/>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184920" y="751769"/>
            <a:ext cx="6408712" cy="467051"/>
          </a:xfrm>
          <a:prstGeom prst="rect">
            <a:avLst/>
          </a:prstGeom>
          <a:noFill/>
        </p:spPr>
        <p:txBody>
          <a:bodyPr wrap="square" rtlCol="0">
            <a:spAutoFit/>
          </a:bodyPr>
          <a:lstStyle/>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PROVEEDORES AMBULATORIOS</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avantmed logo">
            <a:extLst>
              <a:ext uri="{FF2B5EF4-FFF2-40B4-BE49-F238E27FC236}">
                <a16:creationId xmlns:a16="http://schemas.microsoft.com/office/drawing/2014/main" id="{580D153C-4763-47CB-B0D5-186F5A7FF1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4515" y="3013007"/>
            <a:ext cx="1779078" cy="5374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biodimed logo">
            <a:extLst>
              <a:ext uri="{FF2B5EF4-FFF2-40B4-BE49-F238E27FC236}">
                <a16:creationId xmlns:a16="http://schemas.microsoft.com/office/drawing/2014/main" id="{CA2E1028-7830-4B56-ADC8-841E83FF2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06" y="2260037"/>
            <a:ext cx="2867189" cy="1557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Resultado de imagen para asistanet logo">
            <a:extLst>
              <a:ext uri="{FF2B5EF4-FFF2-40B4-BE49-F238E27FC236}">
                <a16:creationId xmlns:a16="http://schemas.microsoft.com/office/drawing/2014/main" id="{94BE56A6-42EB-4FAA-85A1-876E842A5C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903" y="5762430"/>
            <a:ext cx="2182861" cy="6876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Resultado de imagen para medi recreo logo">
            <a:extLst>
              <a:ext uri="{FF2B5EF4-FFF2-40B4-BE49-F238E27FC236}">
                <a16:creationId xmlns:a16="http://schemas.microsoft.com/office/drawing/2014/main" id="{C95C1A67-1EEA-4736-994C-09EA5270CF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924" y="4006395"/>
            <a:ext cx="1398820" cy="999157"/>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3" name="Picture 18" descr="Imagen relacionada">
            <a:extLst>
              <a:ext uri="{FF2B5EF4-FFF2-40B4-BE49-F238E27FC236}">
                <a16:creationId xmlns:a16="http://schemas.microsoft.com/office/drawing/2014/main" id="{4B4C8ADE-2526-46E9-AE54-90B0C543A19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474" b="5164"/>
          <a:stretch/>
        </p:blipFill>
        <p:spPr bwMode="auto">
          <a:xfrm>
            <a:off x="892226" y="1422533"/>
            <a:ext cx="2342984" cy="8488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FF2B5EF4-FFF2-40B4-BE49-F238E27FC236}">
                <a16:creationId xmlns:a16="http://schemas.microsoft.com/office/drawing/2014/main" id="{1BC1F3EA-82C9-434E-8559-CBE29CDC53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7200" y="5311880"/>
            <a:ext cx="27908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6DC33E31-FF6C-484F-8F91-CF789A73D7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81903" y="1477292"/>
            <a:ext cx="2041421" cy="109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6" descr="Resultado de imagen para clinica usfq logo png">
            <a:extLst>
              <a:ext uri="{FF2B5EF4-FFF2-40B4-BE49-F238E27FC236}">
                <a16:creationId xmlns:a16="http://schemas.microsoft.com/office/drawing/2014/main" id="{1D9A4659-FA67-4EFE-97CF-1B5512D1CD0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15380"/>
          <a:stretch/>
        </p:blipFill>
        <p:spPr bwMode="auto">
          <a:xfrm>
            <a:off x="9001906" y="2800896"/>
            <a:ext cx="1776104" cy="13366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6744101B-9D9F-4B75-AF3E-585156B057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4209" y="4505973"/>
            <a:ext cx="3209185" cy="5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Resultado de imagen para LOGO CONFIAMED">
            <a:extLst>
              <a:ext uri="{FF2B5EF4-FFF2-40B4-BE49-F238E27FC236}">
                <a16:creationId xmlns:a16="http://schemas.microsoft.com/office/drawing/2014/main" id="{5B659157-886A-4478-9B9D-38A6BA8BD4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C3C11E7-A0C9-4F1A-AE43-215189F8A041}"/>
              </a:ext>
            </a:extLst>
          </p:cNvPr>
          <p:cNvSpPr txBox="1"/>
          <p:nvPr/>
        </p:nvSpPr>
        <p:spPr>
          <a:xfrm>
            <a:off x="4479845" y="4262034"/>
            <a:ext cx="2370405" cy="369332"/>
          </a:xfrm>
          <a:prstGeom prst="rect">
            <a:avLst/>
          </a:prstGeom>
          <a:noFill/>
        </p:spPr>
        <p:txBody>
          <a:bodyPr wrap="square" rtlCol="0">
            <a:spAutoFit/>
          </a:bodyPr>
          <a:lstStyle/>
          <a:p>
            <a:endParaRPr lang="es-ES" dirty="0"/>
          </a:p>
        </p:txBody>
      </p:sp>
      <p:pic>
        <p:nvPicPr>
          <p:cNvPr id="6" name="Imagen 5">
            <a:extLst>
              <a:ext uri="{FF2B5EF4-FFF2-40B4-BE49-F238E27FC236}">
                <a16:creationId xmlns:a16="http://schemas.microsoft.com/office/drawing/2014/main" id="{3DCE59DF-FA5D-4EE3-A59D-9563932F3612}"/>
              </a:ext>
            </a:extLst>
          </p:cNvPr>
          <p:cNvPicPr>
            <a:picLocks noChangeAspect="1"/>
          </p:cNvPicPr>
          <p:nvPr/>
        </p:nvPicPr>
        <p:blipFill rotWithShape="1">
          <a:blip r:embed="rId15"/>
          <a:srcRect l="6943" t="15533" r="71852" b="74436"/>
          <a:stretch/>
        </p:blipFill>
        <p:spPr>
          <a:xfrm>
            <a:off x="4546852" y="1589414"/>
            <a:ext cx="2585337" cy="687602"/>
          </a:xfrm>
          <a:prstGeom prst="rect">
            <a:avLst/>
          </a:prstGeom>
        </p:spPr>
      </p:pic>
      <p:pic>
        <p:nvPicPr>
          <p:cNvPr id="7" name="Imagen 6">
            <a:extLst>
              <a:ext uri="{FF2B5EF4-FFF2-40B4-BE49-F238E27FC236}">
                <a16:creationId xmlns:a16="http://schemas.microsoft.com/office/drawing/2014/main" id="{FDEDA9FB-CA15-498A-81C1-4FB17C4A3B6F}"/>
              </a:ext>
            </a:extLst>
          </p:cNvPr>
          <p:cNvPicPr>
            <a:picLocks noChangeAspect="1"/>
          </p:cNvPicPr>
          <p:nvPr/>
        </p:nvPicPr>
        <p:blipFill rotWithShape="1">
          <a:blip r:embed="rId16"/>
          <a:srcRect l="25000" t="20939" r="54940" b="67915"/>
          <a:stretch/>
        </p:blipFill>
        <p:spPr>
          <a:xfrm>
            <a:off x="4431986" y="5699420"/>
            <a:ext cx="2445657" cy="764011"/>
          </a:xfrm>
          <a:prstGeom prst="rect">
            <a:avLst/>
          </a:prstGeom>
        </p:spPr>
      </p:pic>
      <p:pic>
        <p:nvPicPr>
          <p:cNvPr id="23" name="Imagen 22">
            <a:extLst>
              <a:ext uri="{FF2B5EF4-FFF2-40B4-BE49-F238E27FC236}">
                <a16:creationId xmlns:a16="http://schemas.microsoft.com/office/drawing/2014/main" id="{B525A8DC-2029-48FA-980C-B9708BEA9E95}"/>
              </a:ext>
            </a:extLst>
          </p:cNvPr>
          <p:cNvPicPr>
            <a:picLocks noChangeAspect="1"/>
          </p:cNvPicPr>
          <p:nvPr/>
        </p:nvPicPr>
        <p:blipFill rotWithShape="1">
          <a:blip r:embed="rId17"/>
          <a:srcRect t="13811" r="80783" b="76158"/>
          <a:stretch/>
        </p:blipFill>
        <p:spPr>
          <a:xfrm>
            <a:off x="4291318" y="4189189"/>
            <a:ext cx="2342984" cy="687602"/>
          </a:xfrm>
          <a:prstGeom prst="rect">
            <a:avLst/>
          </a:prstGeom>
        </p:spPr>
      </p:pic>
    </p:spTree>
    <p:extLst>
      <p:ext uri="{BB962C8B-B14F-4D97-AF65-F5344CB8AC3E}">
        <p14:creationId xmlns:p14="http://schemas.microsoft.com/office/powerpoint/2010/main" val="177494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sp>
        <p:nvSpPr>
          <p:cNvPr id="12" name="16 CuadroTexto">
            <a:extLst>
              <a:ext uri="{FF2B5EF4-FFF2-40B4-BE49-F238E27FC236}">
                <a16:creationId xmlns:a16="http://schemas.microsoft.com/office/drawing/2014/main" id="{74422837-F30D-4B26-8D27-8C8E14C95C0C}"/>
              </a:ext>
            </a:extLst>
          </p:cNvPr>
          <p:cNvSpPr txBox="1"/>
          <p:nvPr/>
        </p:nvSpPr>
        <p:spPr>
          <a:xfrm>
            <a:off x="550680" y="486330"/>
            <a:ext cx="6408712" cy="833305"/>
          </a:xfrm>
          <a:prstGeom prst="rect">
            <a:avLst/>
          </a:prstGeom>
          <a:noFill/>
        </p:spPr>
        <p:txBody>
          <a:bodyPr wrap="square" rtlCol="0">
            <a:spAutoFit/>
          </a:bodyPr>
          <a:lstStyle/>
          <a:p>
            <a:pPr>
              <a:lnSpc>
                <a:spcPct val="85000"/>
              </a:lnSpc>
            </a:pPr>
            <a:r>
              <a:rPr lang="es-ES" sz="2800" b="1" dirty="0">
                <a:solidFill>
                  <a:schemeClr val="tx1">
                    <a:lumMod val="50000"/>
                    <a:lumOff val="50000"/>
                  </a:schemeClr>
                </a:solidFill>
                <a:latin typeface="Kozuka Gothic Pro B" pitchFamily="34" charset="-128"/>
                <a:ea typeface="Kozuka Gothic Pro B" pitchFamily="34" charset="-128"/>
                <a:cs typeface="Ebrima" pitchFamily="2" charset="0"/>
              </a:rPr>
              <a:t>ASISTENCIA MÉDICA</a:t>
            </a:r>
          </a:p>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COBERTURA HOSPITALARIA</a:t>
            </a:r>
          </a:p>
        </p:txBody>
      </p:sp>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a 21">
            <a:extLst>
              <a:ext uri="{FF2B5EF4-FFF2-40B4-BE49-F238E27FC236}">
                <a16:creationId xmlns:a16="http://schemas.microsoft.com/office/drawing/2014/main" id="{96651CC9-5CDF-48D3-9D23-236DC0569EFD}"/>
              </a:ext>
            </a:extLst>
          </p:cNvPr>
          <p:cNvGraphicFramePr>
            <a:graphicFrameLocks noGrp="1"/>
          </p:cNvGraphicFramePr>
          <p:nvPr>
            <p:extLst>
              <p:ext uri="{D42A27DB-BD31-4B8C-83A1-F6EECF244321}">
                <p14:modId xmlns:p14="http://schemas.microsoft.com/office/powerpoint/2010/main" val="3663446119"/>
              </p:ext>
            </p:extLst>
          </p:nvPr>
        </p:nvGraphicFramePr>
        <p:xfrm>
          <a:off x="848480" y="1675796"/>
          <a:ext cx="10587404" cy="4196365"/>
        </p:xfrm>
        <a:graphic>
          <a:graphicData uri="http://schemas.openxmlformats.org/drawingml/2006/table">
            <a:tbl>
              <a:tblPr/>
              <a:tblGrid>
                <a:gridCol w="7644179">
                  <a:extLst>
                    <a:ext uri="{9D8B030D-6E8A-4147-A177-3AD203B41FA5}">
                      <a16:colId xmlns:a16="http://schemas.microsoft.com/office/drawing/2014/main" val="3880830576"/>
                    </a:ext>
                  </a:extLst>
                </a:gridCol>
                <a:gridCol w="2943225">
                  <a:extLst>
                    <a:ext uri="{9D8B030D-6E8A-4147-A177-3AD203B41FA5}">
                      <a16:colId xmlns:a16="http://schemas.microsoft.com/office/drawing/2014/main" val="3165819367"/>
                    </a:ext>
                  </a:extLst>
                </a:gridCol>
              </a:tblGrid>
              <a:tr h="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900" b="1" i="0" u="none" strike="noStrike" kern="1200" dirty="0">
                          <a:solidFill>
                            <a:srgbClr val="FFFFFF"/>
                          </a:solidFill>
                          <a:effectLst/>
                          <a:latin typeface="Calibri" panose="020F0502020204030204" pitchFamily="34" charset="0"/>
                          <a:ea typeface="+mn-ea"/>
                          <a:cs typeface="+mn-cs"/>
                        </a:rPr>
                        <a:t>COBERTURA HOSPITALARIA</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9900"/>
                    </a:solidFill>
                  </a:tcPr>
                </a:tc>
                <a:tc hMerge="1">
                  <a:txBody>
                    <a:bodyPr/>
                    <a:lstStyle/>
                    <a:p>
                      <a:endParaRPr lang="es-EC"/>
                    </a:p>
                  </a:txBody>
                  <a:tcP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740603385"/>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Hospitalización dentro de red con aplicación de deducible de $1000*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75%</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178206331"/>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Hospitalización dentro en H. </a:t>
                      </a:r>
                      <a:r>
                        <a:rPr lang="es-EC" sz="1800" kern="0" dirty="0" err="1">
                          <a:solidFill>
                            <a:schemeClr val="tx1"/>
                          </a:solidFill>
                          <a:latin typeface="Calibri Light" panose="020F0302020204030204" pitchFamily="34" charset="0"/>
                          <a:ea typeface="Kozuka Gothic Pro B" pitchFamily="34" charset="-128"/>
                          <a:cs typeface="+mn-cs"/>
                        </a:rPr>
                        <a:t>Vozandes</a:t>
                      </a:r>
                      <a:r>
                        <a:rPr lang="es-EC" sz="1800" kern="0" dirty="0">
                          <a:solidFill>
                            <a:schemeClr val="tx1"/>
                          </a:solidFill>
                          <a:latin typeface="Calibri Light" panose="020F0302020204030204" pitchFamily="34" charset="0"/>
                          <a:ea typeface="Kozuka Gothic Pro B" pitchFamily="34" charset="-128"/>
                          <a:cs typeface="+mn-cs"/>
                        </a:rPr>
                        <a:t> con aplicación de deducible de $1000*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318582157"/>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Hospitalización fuera de red con aplicación de deducible de $1000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a:solidFill>
                            <a:schemeClr val="tx1"/>
                          </a:solidFill>
                          <a:latin typeface="Calibri Light" panose="020F0302020204030204" pitchFamily="34" charset="0"/>
                          <a:ea typeface="Kozuka Gothic Pro B" pitchFamily="34" charset="-128"/>
                          <a:cs typeface="+mn-cs"/>
                        </a:rPr>
                        <a:t>70%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656313727"/>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Cuarto y alimento diario al 100% sin límite de días </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a:solidFill>
                            <a:schemeClr val="tx1"/>
                          </a:solidFill>
                          <a:latin typeface="Calibri Light" panose="020F0302020204030204" pitchFamily="34" charset="0"/>
                          <a:ea typeface="Kozuka Gothic Pro B" pitchFamily="34" charset="-128"/>
                          <a:cs typeface="+mn-cs"/>
                        </a:rPr>
                        <a:t>$200.00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2428201836"/>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Cama para acompañante cuando el paciente es menor de 18 años al:</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a:solidFill>
                            <a:schemeClr val="tx1"/>
                          </a:solidFill>
                          <a:latin typeface="Calibri Light" panose="020F0302020204030204" pitchFamily="34" charset="0"/>
                          <a:ea typeface="Kozuka Gothic Pro B" pitchFamily="34" charset="-128"/>
                          <a:cs typeface="+mn-cs"/>
                        </a:rPr>
                        <a:t>80%</a:t>
                      </a:r>
                    </a:p>
                  </a:txBody>
                  <a:tcPr marL="0" marR="15240" marT="20955"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333012149"/>
                  </a:ext>
                </a:extLst>
              </a:tr>
              <a:tr h="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Hospitalización en Unidad de Cuidados Intensivos </a:t>
                      </a:r>
                      <a:r>
                        <a:rPr lang="es-EC" sz="1800" b="1" kern="0" dirty="0">
                          <a:solidFill>
                            <a:schemeClr val="tx1"/>
                          </a:solidFill>
                          <a:latin typeface="Calibri Light" panose="020F0302020204030204" pitchFamily="34" charset="0"/>
                          <a:ea typeface="Kozuka Gothic Pro B" pitchFamily="34" charset="-128"/>
                          <a:cs typeface="+mn-cs"/>
                        </a:rPr>
                        <a:t>dentro y fuera </a:t>
                      </a:r>
                      <a:r>
                        <a:rPr lang="es-EC" sz="1800" kern="0" dirty="0">
                          <a:solidFill>
                            <a:schemeClr val="tx1"/>
                          </a:solidFill>
                          <a:latin typeface="Calibri Light" panose="020F0302020204030204" pitchFamily="34" charset="0"/>
                          <a:ea typeface="Kozuka Gothic Pro B" pitchFamily="34" charset="-128"/>
                          <a:cs typeface="+mn-cs"/>
                        </a:rPr>
                        <a:t>de red al:</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80%</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937534081"/>
                  </a:ext>
                </a:extLst>
              </a:tr>
              <a:tr h="425735">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C" sz="1800" b="1" u="sng" kern="0" dirty="0">
                          <a:solidFill>
                            <a:schemeClr val="tx1"/>
                          </a:solidFill>
                          <a:latin typeface="Calibri Light" panose="020F0302020204030204" pitchFamily="34" charset="0"/>
                          <a:ea typeface="Kozuka Gothic Pro B" pitchFamily="34" charset="-128"/>
                          <a:cs typeface="+mn-cs"/>
                        </a:rPr>
                        <a:t>PROCESO PARA PREAUTORIZACIÓN DE CIRUGÍAS PROGRAMADAS</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181632557"/>
                  </a:ext>
                </a:extLst>
              </a:tr>
              <a:tr h="425735">
                <a:tc gridSpan="2">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En caso de hospitalizaciones programadas, se deberá presentar la documentación con setenta (72) horas de anticipación a la cirugía, la Compañía asumirá los costos y gastos incurridos por razón del tratamiento o intervención respectiva hasta el límite de cobertura contratado, el afiliado podrá solicitar con anticipación y adjuntando la documentación requerida, la autorización de crédito. El afiliado deberá presentar una garantía de acuerdo a la solicitud de cada uno de los prestadores médicos en convenio</a:t>
                      </a:r>
                    </a:p>
                    <a:p>
                      <a:pPr marL="0" marR="0" lvl="0" indent="0" algn="just" defTabSz="914400" rtl="0" eaLnBrk="1" fontAlgn="ctr" latinLnBrk="0" hangingPunct="1">
                        <a:lnSpc>
                          <a:spcPct val="100000"/>
                        </a:lnSpc>
                        <a:spcBef>
                          <a:spcPts val="0"/>
                        </a:spcBef>
                        <a:spcAft>
                          <a:spcPts val="0"/>
                        </a:spcAft>
                        <a:buClrTx/>
                        <a:buSzTx/>
                        <a:buFontTx/>
                        <a:buNone/>
                        <a:tabLst/>
                        <a:defRPr/>
                      </a:pPr>
                      <a:r>
                        <a:rPr lang="es-EC" sz="1800" kern="0" dirty="0">
                          <a:solidFill>
                            <a:schemeClr val="tx1"/>
                          </a:solidFill>
                          <a:latin typeface="Calibri Light" panose="020F0302020204030204" pitchFamily="34" charset="0"/>
                          <a:ea typeface="Kozuka Gothic Pro B" pitchFamily="34" charset="-128"/>
                          <a:cs typeface="+mn-cs"/>
                        </a:rPr>
                        <a:t>En caso de no utilizar este servicio se bonificará de acuerdo a su plan.</a:t>
                      </a: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EC" sz="1800" kern="0" dirty="0">
                        <a:solidFill>
                          <a:schemeClr val="tx1"/>
                        </a:solidFill>
                        <a:latin typeface="Calibri Light" panose="020F0302020204030204" pitchFamily="34" charset="0"/>
                        <a:ea typeface="Kozuka Gothic Pro B" pitchFamily="34" charset="-128"/>
                        <a:cs typeface="+mn-cs"/>
                      </a:endParaRPr>
                    </a:p>
                  </a:txBody>
                  <a:tcPr marL="21590" marR="12065" marT="31750" marB="0">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1675590013"/>
                  </a:ext>
                </a:extLst>
              </a:tr>
            </a:tbl>
          </a:graphicData>
        </a:graphic>
      </p:graphicFrame>
      <p:pic>
        <p:nvPicPr>
          <p:cNvPr id="8" name="Picture 2" descr="Resultado de imagen para LOGO CONFIAMED">
            <a:extLst>
              <a:ext uri="{FF2B5EF4-FFF2-40B4-BE49-F238E27FC236}">
                <a16:creationId xmlns:a16="http://schemas.microsoft.com/office/drawing/2014/main" id="{51D0A83A-5A15-4FF6-A501-36FB87E17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13135FB-CE1E-4A7F-BC57-45AE84F2ADFC}"/>
              </a:ext>
            </a:extLst>
          </p:cNvPr>
          <p:cNvSpPr txBox="1"/>
          <p:nvPr/>
        </p:nvSpPr>
        <p:spPr>
          <a:xfrm>
            <a:off x="848480" y="5865643"/>
            <a:ext cx="5500914" cy="369332"/>
          </a:xfrm>
          <a:prstGeom prst="rect">
            <a:avLst/>
          </a:prstGeom>
          <a:noFill/>
        </p:spPr>
        <p:txBody>
          <a:bodyPr wrap="square" rtlCol="0">
            <a:spAutoFit/>
          </a:bodyPr>
          <a:lstStyle/>
          <a:p>
            <a:r>
              <a:rPr lang="es-EC" dirty="0"/>
              <a:t>* </a:t>
            </a:r>
            <a:r>
              <a:rPr lang="es-EC" kern="0" dirty="0">
                <a:latin typeface="Calibri Light" panose="020F0302020204030204" pitchFamily="34" charset="0"/>
                <a:ea typeface="Kozuka Gothic Pro B" pitchFamily="34" charset="-128"/>
              </a:rPr>
              <a:t>Deducible por incapacidad</a:t>
            </a:r>
            <a:endParaRPr lang="es-ES" kern="0" dirty="0">
              <a:latin typeface="Calibri Light" panose="020F0302020204030204" pitchFamily="34" charset="0"/>
              <a:ea typeface="Kozuka Gothic Pro B" pitchFamily="34" charset="-128"/>
            </a:endParaRPr>
          </a:p>
        </p:txBody>
      </p:sp>
    </p:spTree>
    <p:extLst>
      <p:ext uri="{BB962C8B-B14F-4D97-AF65-F5344CB8AC3E}">
        <p14:creationId xmlns:p14="http://schemas.microsoft.com/office/powerpoint/2010/main" val="314241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49AF-8419-4FA3-8F10-14D1732C34B4}"/>
              </a:ext>
            </a:extLst>
          </p:cNvPr>
          <p:cNvSpPr>
            <a:spLocks noGrp="1"/>
          </p:cNvSpPr>
          <p:nvPr>
            <p:ph type="ctrTitle"/>
          </p:nvPr>
        </p:nvSpPr>
        <p:spPr/>
        <p:txBody>
          <a:bodyPr/>
          <a:lstStyle/>
          <a:p>
            <a:endParaRPr lang="es-EC" dirty="0"/>
          </a:p>
        </p:txBody>
      </p:sp>
      <p:sp>
        <p:nvSpPr>
          <p:cNvPr id="3" name="Subtítulo 2">
            <a:extLst>
              <a:ext uri="{FF2B5EF4-FFF2-40B4-BE49-F238E27FC236}">
                <a16:creationId xmlns:a16="http://schemas.microsoft.com/office/drawing/2014/main" id="{C4F2CFE7-63CD-413D-83EA-243EEAE5E270}"/>
              </a:ext>
            </a:extLst>
          </p:cNvPr>
          <p:cNvSpPr>
            <a:spLocks noGrp="1"/>
          </p:cNvSpPr>
          <p:nvPr>
            <p:ph type="subTitle" idx="1"/>
          </p:nvPr>
        </p:nvSpPr>
        <p:spPr/>
        <p:txBody>
          <a:bodyPr/>
          <a:lstStyle/>
          <a:p>
            <a:endParaRPr lang="es-EC" dirty="0"/>
          </a:p>
        </p:txBody>
      </p:sp>
      <p:pic>
        <p:nvPicPr>
          <p:cNvPr id="5" name="Imagen 4">
            <a:extLst>
              <a:ext uri="{FF2B5EF4-FFF2-40B4-BE49-F238E27FC236}">
                <a16:creationId xmlns:a16="http://schemas.microsoft.com/office/drawing/2014/main" id="{DE889887-8BDD-4F2E-BAEF-EAA2DEE3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1"/>
            <a:ext cx="12192000" cy="6858000"/>
          </a:xfrm>
          <a:prstGeom prst="rect">
            <a:avLst/>
          </a:prstGeom>
        </p:spPr>
      </p:pic>
      <p:pic>
        <p:nvPicPr>
          <p:cNvPr id="14" name="Picture 2" descr="Imagen relacionada">
            <a:extLst>
              <a:ext uri="{FF2B5EF4-FFF2-40B4-BE49-F238E27FC236}">
                <a16:creationId xmlns:a16="http://schemas.microsoft.com/office/drawing/2014/main" id="{D58CEB66-089E-467E-9DB3-DE93A99CC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958" y="165449"/>
            <a:ext cx="2302042" cy="896370"/>
          </a:xfrm>
          <a:prstGeom prst="rect">
            <a:avLst/>
          </a:prstGeom>
          <a:noFill/>
          <a:extLst>
            <a:ext uri="{909E8E84-426E-40DD-AFC4-6F175D3DCCD1}">
              <a14:hiddenFill xmlns:a14="http://schemas.microsoft.com/office/drawing/2010/main">
                <a:solidFill>
                  <a:srgbClr val="FFFFFF"/>
                </a:solidFill>
              </a14:hiddenFill>
            </a:ext>
          </a:extLst>
        </p:spPr>
      </p:pic>
      <p:pic>
        <p:nvPicPr>
          <p:cNvPr id="6" name="Gráfico 5" descr="Edificio">
            <a:extLst>
              <a:ext uri="{FF2B5EF4-FFF2-40B4-BE49-F238E27FC236}">
                <a16:creationId xmlns:a16="http://schemas.microsoft.com/office/drawing/2014/main" id="{76602FE4-3543-42BF-8602-EEC806E25F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8482" y="3129441"/>
            <a:ext cx="1374089" cy="1374089"/>
          </a:xfrm>
          <a:prstGeom prst="rect">
            <a:avLst/>
          </a:prstGeom>
        </p:spPr>
      </p:pic>
      <p:sp>
        <p:nvSpPr>
          <p:cNvPr id="7" name="CuadroTexto 6">
            <a:extLst>
              <a:ext uri="{FF2B5EF4-FFF2-40B4-BE49-F238E27FC236}">
                <a16:creationId xmlns:a16="http://schemas.microsoft.com/office/drawing/2014/main" id="{716F6484-E034-43D9-952A-B5F077B5308D}"/>
              </a:ext>
            </a:extLst>
          </p:cNvPr>
          <p:cNvSpPr txBox="1"/>
          <p:nvPr/>
        </p:nvSpPr>
        <p:spPr>
          <a:xfrm>
            <a:off x="2333342" y="2133696"/>
            <a:ext cx="3792688" cy="3693319"/>
          </a:xfrm>
          <a:prstGeom prst="rect">
            <a:avLst/>
          </a:prstGeom>
          <a:noFill/>
        </p:spPr>
        <p:txBody>
          <a:bodyPr wrap="square" rtlCol="0">
            <a:spAutoFit/>
          </a:bodyPr>
          <a:lstStyle/>
          <a:p>
            <a:r>
              <a:rPr lang="es-EC" kern="0" dirty="0">
                <a:latin typeface="Calibri Light" panose="020F0302020204030204" pitchFamily="34" charset="0"/>
                <a:ea typeface="Kozuka Gothic Pro B" pitchFamily="34" charset="-128"/>
              </a:rPr>
              <a:t>Principales clínicas en convenio:</a:t>
            </a:r>
          </a:p>
          <a:p>
            <a:endParaRPr lang="es-EC" kern="0" dirty="0">
              <a:latin typeface="Calibri Light" panose="020F0302020204030204" pitchFamily="34" charset="0"/>
              <a:ea typeface="Kozuka Gothic Pro B" pitchFamily="34" charset="-128"/>
            </a:endParaRPr>
          </a:p>
          <a:p>
            <a:pPr fontAlgn="t"/>
            <a:endParaRPr lang="es-ES" dirty="0"/>
          </a:p>
          <a:p>
            <a:pPr fontAlgn="t"/>
            <a:r>
              <a:rPr lang="es-ES" b="1" dirty="0"/>
              <a:t>HOSPITAL VOZANDES QUITO</a:t>
            </a:r>
          </a:p>
          <a:p>
            <a:pPr fontAlgn="t"/>
            <a:r>
              <a:rPr lang="es-ES" b="1" dirty="0"/>
              <a:t>CLINICA PASTEUR</a:t>
            </a:r>
            <a:endParaRPr lang="es-ES" dirty="0"/>
          </a:p>
          <a:p>
            <a:pPr fontAlgn="t"/>
            <a:r>
              <a:rPr lang="es-ES" b="1" dirty="0"/>
              <a:t>NOVACLINICA DEL VALLE</a:t>
            </a:r>
            <a:endParaRPr lang="es-ES" dirty="0"/>
          </a:p>
          <a:p>
            <a:pPr fontAlgn="t"/>
            <a:r>
              <a:rPr lang="es-ES" b="1" dirty="0"/>
              <a:t>CLINICA MODERNA</a:t>
            </a:r>
            <a:endParaRPr lang="es-ES" dirty="0"/>
          </a:p>
          <a:p>
            <a:pPr fontAlgn="t"/>
            <a:r>
              <a:rPr lang="es-ES" b="1" dirty="0"/>
              <a:t>CLINICA INTEGRAL</a:t>
            </a:r>
            <a:endParaRPr lang="es-ES" dirty="0"/>
          </a:p>
          <a:p>
            <a:pPr fontAlgn="t"/>
            <a:r>
              <a:rPr lang="es-ES" b="1" dirty="0"/>
              <a:t>CLINICA SAN RAFAEL</a:t>
            </a:r>
            <a:endParaRPr lang="es-ES" dirty="0"/>
          </a:p>
          <a:p>
            <a:pPr fontAlgn="t"/>
            <a:r>
              <a:rPr lang="es-ES" b="1" dirty="0"/>
              <a:t>CLINICA TUMBACO</a:t>
            </a:r>
            <a:endParaRPr lang="es-ES" dirty="0"/>
          </a:p>
          <a:p>
            <a:endParaRPr lang="es-EC" kern="0" dirty="0">
              <a:latin typeface="Calibri Light" panose="020F0302020204030204" pitchFamily="34" charset="0"/>
              <a:ea typeface="Kozuka Gothic Pro B" pitchFamily="34" charset="-128"/>
            </a:endParaRPr>
          </a:p>
          <a:p>
            <a:endParaRPr lang="es-EC" kern="0" dirty="0">
              <a:latin typeface="Calibri Light" panose="020F0302020204030204" pitchFamily="34" charset="0"/>
              <a:ea typeface="Kozuka Gothic Pro B" pitchFamily="34" charset="-128"/>
            </a:endParaRPr>
          </a:p>
          <a:p>
            <a:endParaRPr lang="es-EC" kern="0" dirty="0">
              <a:latin typeface="Calibri Light" panose="020F0302020204030204" pitchFamily="34" charset="0"/>
              <a:ea typeface="Kozuka Gothic Pro B" pitchFamily="34" charset="-128"/>
            </a:endParaRPr>
          </a:p>
        </p:txBody>
      </p:sp>
      <p:sp>
        <p:nvSpPr>
          <p:cNvPr id="23" name="Diagrama de flujo: conector 22">
            <a:extLst>
              <a:ext uri="{FF2B5EF4-FFF2-40B4-BE49-F238E27FC236}">
                <a16:creationId xmlns:a16="http://schemas.microsoft.com/office/drawing/2014/main" id="{7061A904-27E1-4C38-987C-86BE8A666296}"/>
              </a:ext>
            </a:extLst>
          </p:cNvPr>
          <p:cNvSpPr/>
          <p:nvPr/>
        </p:nvSpPr>
        <p:spPr>
          <a:xfrm>
            <a:off x="7962315" y="2841240"/>
            <a:ext cx="2166424" cy="2011680"/>
          </a:xfrm>
          <a:prstGeom prst="flowChartConnector">
            <a:avLst/>
          </a:prstGeom>
          <a:noFill/>
          <a:ln w="76200">
            <a:solidFill>
              <a:srgbClr val="7F7F7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6 CuadroTexto">
            <a:extLst>
              <a:ext uri="{FF2B5EF4-FFF2-40B4-BE49-F238E27FC236}">
                <a16:creationId xmlns:a16="http://schemas.microsoft.com/office/drawing/2014/main" id="{93697B19-2A2C-4D21-A283-22BF627C2510}"/>
              </a:ext>
            </a:extLst>
          </p:cNvPr>
          <p:cNvSpPr txBox="1"/>
          <p:nvPr/>
        </p:nvSpPr>
        <p:spPr>
          <a:xfrm>
            <a:off x="184922" y="751768"/>
            <a:ext cx="6408712" cy="467051"/>
          </a:xfrm>
          <a:prstGeom prst="rect">
            <a:avLst/>
          </a:prstGeom>
          <a:noFill/>
        </p:spPr>
        <p:txBody>
          <a:bodyPr wrap="square" rtlCol="0">
            <a:spAutoFit/>
          </a:bodyPr>
          <a:lstStyle/>
          <a:p>
            <a:pPr>
              <a:lnSpc>
                <a:spcPct val="85000"/>
              </a:lnSpc>
            </a:pPr>
            <a:r>
              <a:rPr lang="es-ES" sz="2800" b="1" dirty="0">
                <a:solidFill>
                  <a:srgbClr val="FF9900"/>
                </a:solidFill>
                <a:effectLst>
                  <a:outerShdw blurRad="38100" dist="38100" dir="2700000" algn="tl">
                    <a:srgbClr val="000000">
                      <a:alpha val="43137"/>
                    </a:srgbClr>
                  </a:outerShdw>
                </a:effectLst>
                <a:latin typeface="Kozuka Gothic Pro B" pitchFamily="34" charset="-128"/>
                <a:ea typeface="Kozuka Gothic Pro B" pitchFamily="34" charset="-128"/>
                <a:cs typeface="Ebrima" pitchFamily="2" charset="0"/>
              </a:rPr>
              <a:t>PROVEEDORES HOSPITALARIOS</a:t>
            </a:r>
          </a:p>
        </p:txBody>
      </p:sp>
      <p:pic>
        <p:nvPicPr>
          <p:cNvPr id="13" name="Picture 2" descr="Resultado de imagen para LOGO CONFIAMED">
            <a:extLst>
              <a:ext uri="{FF2B5EF4-FFF2-40B4-BE49-F238E27FC236}">
                <a16:creationId xmlns:a16="http://schemas.microsoft.com/office/drawing/2014/main" id="{0FFC2B4C-21A3-4616-97B6-78286678C5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3558" y="58731"/>
            <a:ext cx="3307035" cy="97155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1497BE84-DBC9-4535-9EDD-00C18A60A2A0}"/>
              </a:ext>
            </a:extLst>
          </p:cNvPr>
          <p:cNvSpPr/>
          <p:nvPr/>
        </p:nvSpPr>
        <p:spPr>
          <a:xfrm>
            <a:off x="1798435" y="5971650"/>
            <a:ext cx="8866786"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La red completa se la podrá verificar en:    </a:t>
            </a:r>
            <a:r>
              <a:rPr lang="es-ES"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https://facturacion.confiamed.com/portalafiliado/</a:t>
            </a:r>
            <a:endParaRPr lang="es-ES" dirty="0"/>
          </a:p>
        </p:txBody>
      </p:sp>
    </p:spTree>
    <p:extLst>
      <p:ext uri="{BB962C8B-B14F-4D97-AF65-F5344CB8AC3E}">
        <p14:creationId xmlns:p14="http://schemas.microsoft.com/office/powerpoint/2010/main" val="37710691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6268</TotalTime>
  <Words>2063</Words>
  <Application>Microsoft Office PowerPoint</Application>
  <PresentationFormat>Panorámica</PresentationFormat>
  <Paragraphs>226</Paragraphs>
  <Slides>17</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Kozuka Gothic Pro B</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Mora Molina</dc:creator>
  <cp:lastModifiedBy>Carolina Herrera López</cp:lastModifiedBy>
  <cp:revision>102</cp:revision>
  <dcterms:created xsi:type="dcterms:W3CDTF">2018-08-31T21:07:16Z</dcterms:created>
  <dcterms:modified xsi:type="dcterms:W3CDTF">2019-10-23T20:38:42Z</dcterms:modified>
</cp:coreProperties>
</file>