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4" r:id="rId2"/>
    <p:sldId id="256" r:id="rId3"/>
    <p:sldId id="287" r:id="rId4"/>
    <p:sldId id="288" r:id="rId5"/>
    <p:sldId id="282" r:id="rId6"/>
    <p:sldId id="289" r:id="rId7"/>
    <p:sldId id="290" r:id="rId8"/>
    <p:sldId id="283" r:id="rId9"/>
    <p:sldId id="291" r:id="rId10"/>
    <p:sldId id="292" r:id="rId11"/>
    <p:sldId id="294" r:id="rId12"/>
    <p:sldId id="293" r:id="rId13"/>
    <p:sldId id="295" r:id="rId14"/>
    <p:sldId id="297" r:id="rId15"/>
    <p:sldId id="296" r:id="rId16"/>
    <p:sldId id="298" r:id="rId17"/>
    <p:sldId id="299" r:id="rId18"/>
    <p:sldId id="269" r:id="rId19"/>
    <p:sldId id="281" r:id="rId20"/>
    <p:sldId id="260" r:id="rId21"/>
    <p:sldId id="268" r:id="rId2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3"/>
    <p:restoredTop sz="94690"/>
  </p:normalViewPr>
  <p:slideViewPr>
    <p:cSldViewPr snapToGrid="0" snapToObjects="1">
      <p:cViewPr varScale="1">
        <p:scale>
          <a:sx n="69" d="100"/>
          <a:sy n="69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FE496-DC6F-204F-A0EA-6848BD185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235A53-2F89-DE49-855F-FFC403F25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B26AE2-2A69-1449-9B44-E76C5FB85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C8AFEE-E61E-6740-AAB4-F2668FCBD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4154BF-95FC-8841-8BDA-1785A8CE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549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3F391-5B77-2741-A66D-397DBF15F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9F4544-FC4A-3F46-B751-39E7BD4C7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715BEA-E89A-3546-B395-9C2EE46E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DF2F21-2258-3841-8887-571333CC5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3A4CCC-9EEF-8141-9D0A-DF94D749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27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EE8569-D7CD-D949-9BB4-D60FB49516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A0901D-D913-F143-A2F2-08B1C5374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B0AB6D-88A3-0847-8C8C-21302A3F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A61B8B-AC41-AB41-AC74-9759804D5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8655AD-928A-3D4A-BFDF-CAD33B95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2668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E5A4C-C34F-3C4A-AF73-DD977DCA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94703B-C611-244A-BC0D-86758F58F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09698F-EABB-0540-B738-29338CD11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5C828B-F334-D149-929E-E9FCCEFFB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40F157-E334-2E49-B41A-3FD342DB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931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222E2-EE26-2049-8983-913E7C2D7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829EBA-090B-BA42-95DA-5A9D383DE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CD848E-73DE-4C46-AA9A-8606381A2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27B796-D24B-D749-9648-BF3018D3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669265-9437-3C4F-ABFC-BE369DB7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224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A9AEC-6C77-214A-8FF7-A9A7E443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6D4047-B7BC-B44B-B311-A2D06D689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1F5493-3403-334A-BD4F-7BB7C0E54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1DC6D0-6F8C-4D4E-927D-AE03A2D9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47E0EC-944D-2B44-8500-7E6228855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1837B8-A716-D24E-8A7B-B06F26F0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645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4D29F-25E1-2144-A4C4-FA6FB1DD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C06F70-33A6-3B42-AD38-F861D5A7C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A60EF9-BF32-2549-A98A-E048A612C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1E8EEE9-9D5D-6846-83B7-973D76ADF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DACA62-EC3F-5F4E-9C84-1C48F9F02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F015DC-05A6-F54F-9DEB-D95E210C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AD0202-5FC4-CB4E-A7AD-020DA807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0E3AB0-95A6-F644-BE71-AFDFAB48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276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D04566-DCC1-6147-8580-8166A6E2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26E7C1-57A0-A346-AB5C-BCE76600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1CFA6D-B389-9F49-ACDA-9C34A7778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08D4F7-E53D-0442-948C-3E7C206A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786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5B27F90-D0D2-9043-8298-AA035BB9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343D229-4AAB-5246-90EA-997EC947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532441-7AD4-6D4F-8D8D-17474E0C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335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20C7E-5E35-AA4B-9824-C2AA2DD6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0BFD1E-0BED-6D48-9F69-B495F78BF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BDFBAA-959A-1349-884A-472360A9A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DB922E-1601-224D-9E62-028957DAF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368BE2-AC4A-284D-8F7A-80967BA42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4194B4-E073-A146-AAB2-10D7DDA7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267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C1B91-A222-C74B-B4D3-759088BA7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B32970-D847-3141-B8FF-B6FF0B2CE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80152B-E2C5-DF44-A159-4193F0591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770574-E0EC-964A-9187-F7AA5E7A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BBA1AC-E854-CF43-A9C9-AEB58387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8BB020-927C-2743-9F1E-DB7746E7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119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F800FFD-5CC4-7241-BC9E-A24A9917B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1692AF-67DA-1041-B95B-E9178E65B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981F68-C49F-F44E-BD9D-329490AF8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882D0-1AC9-2A48-B21C-D1865452D741}" type="datetimeFigureOut">
              <a:rPr lang="es-EC" smtClean="0"/>
              <a:t>7/4/2020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826BA0-D4B9-B942-BD6D-81AB4B8DC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575062-03C6-5F49-B17E-2FC4657D4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151BA-625F-F44C-85C7-6D0F37CF14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676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912" t="21496" r="12093" b="14678"/>
          <a:stretch/>
        </p:blipFill>
        <p:spPr>
          <a:xfrm>
            <a:off x="0" y="1"/>
            <a:ext cx="12230439" cy="68579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06640" y="2523106"/>
            <a:ext cx="88171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dirty="0"/>
              <a:t>Ambición y acción. </a:t>
            </a:r>
            <a:endParaRPr lang="es-MX" sz="4000" dirty="0" smtClean="0"/>
          </a:p>
          <a:p>
            <a:pPr algn="ctr"/>
            <a:r>
              <a:rPr lang="es-MX" sz="4000" dirty="0" smtClean="0"/>
              <a:t>El </a:t>
            </a:r>
            <a:r>
              <a:rPr lang="es-MX" sz="4000" dirty="0"/>
              <a:t>mejor momento para estudiar es ahora</a:t>
            </a:r>
            <a:endParaRPr lang="es-EC" sz="4000" dirty="0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C1BF5828-9A7D-4191-9C24-324C17627931}"/>
              </a:ext>
            </a:extLst>
          </p:cNvPr>
          <p:cNvSpPr txBox="1">
            <a:spLocks/>
          </p:cNvSpPr>
          <p:nvPr/>
        </p:nvSpPr>
        <p:spPr>
          <a:xfrm>
            <a:off x="1524000" y="407987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dirty="0" smtClean="0"/>
              <a:t>Giuseppe Marzano, PhD</a:t>
            </a:r>
          </a:p>
          <a:p>
            <a:pPr marL="0" indent="0" algn="ctr">
              <a:buNone/>
            </a:pPr>
            <a:r>
              <a:rPr lang="es-MX" dirty="0" smtClean="0"/>
              <a:t>Decano de la Facultad de Posgrados</a:t>
            </a:r>
          </a:p>
          <a:p>
            <a:pPr marL="0" indent="0" algn="ctr">
              <a:buNone/>
            </a:pPr>
            <a:r>
              <a:rPr lang="es-MX" dirty="0" smtClean="0"/>
              <a:t>Quito, 8 de abril 2020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50417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0CD5490-9331-4D79-91A1-CA1D1CECE25B}"/>
              </a:ext>
            </a:extLst>
          </p:cNvPr>
          <p:cNvSpPr txBox="1">
            <a:spLocks/>
          </p:cNvSpPr>
          <p:nvPr/>
        </p:nvSpPr>
        <p:spPr>
          <a:xfrm>
            <a:off x="181851" y="3542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latin typeface="inherit"/>
              </a:rPr>
              <a:t>El COVID-19 como acelerador de cambios</a:t>
            </a:r>
            <a:endParaRPr lang="es-EC" sz="3600" b="1" dirty="0">
              <a:latin typeface="inherit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1A7335-204D-4A9E-A78C-C93125935676}"/>
              </a:ext>
            </a:extLst>
          </p:cNvPr>
          <p:cNvSpPr/>
          <p:nvPr/>
        </p:nvSpPr>
        <p:spPr>
          <a:xfrm>
            <a:off x="625196" y="1932571"/>
            <a:ext cx="695324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 smtClean="0">
                <a:solidFill>
                  <a:srgbClr val="222222"/>
                </a:solidFill>
                <a:latin typeface="inherit"/>
              </a:rPr>
              <a:t>Tecnología</a:t>
            </a:r>
            <a:r>
              <a:rPr lang="es-MX" sz="2400" b="1" dirty="0">
                <a:solidFill>
                  <a:srgbClr val="222222"/>
                </a:solidFill>
                <a:latin typeface="inherit"/>
              </a:rPr>
              <a:t>: el nuevo conector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dirty="0">
                <a:solidFill>
                  <a:srgbClr val="222222"/>
                </a:solidFill>
                <a:latin typeface="inherit"/>
              </a:rPr>
              <a:t>A medida que más personas se limitan a sus hogares, la tecnología se ha convertido en el pegamento que nos mantiene unidos. Esto es válido tanto para el trabajo como para la vida.</a:t>
            </a:r>
          </a:p>
          <a:p>
            <a:pPr algn="just"/>
            <a:endParaRPr lang="es-MX" sz="2000" dirty="0">
              <a:solidFill>
                <a:srgbClr val="222222"/>
              </a:solidFill>
              <a:latin typeface="inherit"/>
            </a:endParaRPr>
          </a:p>
          <a:p>
            <a:pPr algn="just"/>
            <a:r>
              <a:rPr lang="es-MX" sz="2000" dirty="0">
                <a:solidFill>
                  <a:srgbClr val="222222"/>
                </a:solidFill>
                <a:latin typeface="inherit"/>
              </a:rPr>
              <a:t>La pandemia ha acelerado el ritmo al que las empresas adoptan herramientas de colaboración digital como Zoom, </a:t>
            </a:r>
            <a:r>
              <a:rPr lang="es-MX" sz="2000" dirty="0" err="1">
                <a:solidFill>
                  <a:srgbClr val="222222"/>
                </a:solidFill>
                <a:latin typeface="inherit"/>
              </a:rPr>
              <a:t>Slack</a:t>
            </a:r>
            <a:r>
              <a:rPr lang="es-MX" sz="2000" dirty="0">
                <a:solidFill>
                  <a:srgbClr val="222222"/>
                </a:solidFill>
                <a:latin typeface="inherit"/>
              </a:rPr>
              <a:t>, </a:t>
            </a:r>
            <a:r>
              <a:rPr lang="es-MX" sz="2000" dirty="0" err="1">
                <a:solidFill>
                  <a:srgbClr val="222222"/>
                </a:solidFill>
                <a:latin typeface="inherit"/>
              </a:rPr>
              <a:t>Asana</a:t>
            </a:r>
            <a:r>
              <a:rPr lang="es-MX" sz="2000" dirty="0">
                <a:solidFill>
                  <a:srgbClr val="222222"/>
                </a:solidFill>
                <a:latin typeface="inherit"/>
              </a:rPr>
              <a:t>, Skype </a:t>
            </a:r>
            <a:r>
              <a:rPr lang="es-MX" sz="2000" dirty="0" err="1">
                <a:solidFill>
                  <a:srgbClr val="222222"/>
                </a:solidFill>
                <a:latin typeface="inherit"/>
              </a:rPr>
              <a:t>for</a:t>
            </a:r>
            <a:r>
              <a:rPr lang="es-MX" sz="2000" dirty="0">
                <a:solidFill>
                  <a:srgbClr val="222222"/>
                </a:solidFill>
                <a:latin typeface="inherit"/>
              </a:rPr>
              <a:t> Business, </a:t>
            </a:r>
            <a:r>
              <a:rPr lang="es-MX" sz="2000" dirty="0" err="1">
                <a:solidFill>
                  <a:srgbClr val="222222"/>
                </a:solidFill>
                <a:latin typeface="inherit"/>
              </a:rPr>
              <a:t>Trello</a:t>
            </a:r>
            <a:r>
              <a:rPr lang="es-MX" sz="2000" dirty="0">
                <a:solidFill>
                  <a:srgbClr val="222222"/>
                </a:solidFill>
                <a:latin typeface="inherit"/>
              </a:rPr>
              <a:t>, </a:t>
            </a:r>
            <a:r>
              <a:rPr lang="es-MX" sz="2000" dirty="0" err="1">
                <a:solidFill>
                  <a:srgbClr val="222222"/>
                </a:solidFill>
                <a:latin typeface="inherit"/>
              </a:rPr>
              <a:t>Teams</a:t>
            </a:r>
            <a:r>
              <a:rPr lang="es-MX" sz="2000" dirty="0">
                <a:solidFill>
                  <a:srgbClr val="222222"/>
                </a:solidFill>
                <a:latin typeface="inherit"/>
              </a:rPr>
              <a:t> y muchas más. En el futuro, la tecnología es lo que unirá a los equipos, tanto en línea como fuera de línea, ya que la naturaleza del trabajo continúa cambiando y siendo </a:t>
            </a:r>
            <a:r>
              <a:rPr lang="es-MX" sz="2000" dirty="0" smtClean="0">
                <a:solidFill>
                  <a:srgbClr val="222222"/>
                </a:solidFill>
                <a:latin typeface="inherit"/>
              </a:rPr>
              <a:t>interrumpida.</a:t>
            </a:r>
            <a:endParaRPr lang="es-EC" sz="2000" dirty="0">
              <a:solidFill>
                <a:srgbClr val="222222"/>
              </a:solidFill>
              <a:latin typeface="inheri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9120" t="15815" r="33389" b="29829"/>
          <a:stretch/>
        </p:blipFill>
        <p:spPr>
          <a:xfrm>
            <a:off x="7744690" y="3028250"/>
            <a:ext cx="4295033" cy="27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467" t="24337" r="10495" b="17708"/>
          <a:stretch/>
        </p:blipFill>
        <p:spPr>
          <a:xfrm>
            <a:off x="0" y="2240731"/>
            <a:ext cx="12192000" cy="461726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27845" y="1502992"/>
            <a:ext cx="5120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800" b="1" dirty="0">
                <a:solidFill>
                  <a:srgbClr val="222222"/>
                </a:solidFill>
                <a:latin typeface="inherit"/>
              </a:rPr>
              <a:t>Liderazgo: la nueva gerencia</a:t>
            </a:r>
            <a:endParaRPr lang="es-MX" sz="2800" b="1" dirty="0">
              <a:solidFill>
                <a:srgbClr val="222222"/>
              </a:solidFill>
              <a:latin typeface="inherit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0CD5490-9331-4D79-91A1-CA1D1CECE25B}"/>
              </a:ext>
            </a:extLst>
          </p:cNvPr>
          <p:cNvSpPr txBox="1">
            <a:spLocks/>
          </p:cNvSpPr>
          <p:nvPr/>
        </p:nvSpPr>
        <p:spPr>
          <a:xfrm>
            <a:off x="-30305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latin typeface="inherit"/>
              </a:rPr>
              <a:t>El COVID-19 como acelerador de cambios</a:t>
            </a:r>
            <a:endParaRPr lang="es-EC" sz="3600" b="1" dirty="0"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7319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0CD5490-9331-4D79-91A1-CA1D1CECE25B}"/>
              </a:ext>
            </a:extLst>
          </p:cNvPr>
          <p:cNvSpPr txBox="1">
            <a:spLocks/>
          </p:cNvSpPr>
          <p:nvPr/>
        </p:nvSpPr>
        <p:spPr>
          <a:xfrm>
            <a:off x="26863" y="2018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latin typeface="inherit"/>
              </a:rPr>
              <a:t>El COVID-19 como acelerador de cambios</a:t>
            </a:r>
            <a:endParaRPr lang="es-EC" sz="3600" b="1" dirty="0">
              <a:latin typeface="inherit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1A7335-204D-4A9E-A78C-C93125935676}"/>
              </a:ext>
            </a:extLst>
          </p:cNvPr>
          <p:cNvSpPr/>
          <p:nvPr/>
        </p:nvSpPr>
        <p:spPr>
          <a:xfrm>
            <a:off x="581891" y="2463597"/>
            <a:ext cx="112360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 smtClean="0">
                <a:solidFill>
                  <a:srgbClr val="222222"/>
                </a:solidFill>
                <a:latin typeface="inherit"/>
              </a:rPr>
              <a:t>Liderazgo</a:t>
            </a:r>
            <a:r>
              <a:rPr lang="es-MX" sz="2400" b="1" dirty="0">
                <a:solidFill>
                  <a:srgbClr val="222222"/>
                </a:solidFill>
                <a:latin typeface="inherit"/>
              </a:rPr>
              <a:t>: la nueva gerencia</a:t>
            </a:r>
          </a:p>
          <a:p>
            <a:pPr algn="just"/>
            <a:endParaRPr lang="es-MX" sz="2000" dirty="0">
              <a:solidFill>
                <a:srgbClr val="222222"/>
              </a:solidFill>
              <a:latin typeface="inherit"/>
            </a:endParaRPr>
          </a:p>
          <a:p>
            <a:pPr algn="just"/>
            <a:r>
              <a:rPr lang="es-MX" sz="2000" dirty="0">
                <a:solidFill>
                  <a:srgbClr val="222222"/>
                </a:solidFill>
                <a:latin typeface="inherit"/>
              </a:rPr>
              <a:t>La gestión del cambio se convertirá en una nueva prioridad para las empresas. En lugar de gerentes, los empleados necesitan líderes fuertes que puedan guiarlos mientras se adaptan a las nuevas prácticas laborales, las nuevas tecnologías y las nuevas políticas.</a:t>
            </a:r>
          </a:p>
          <a:p>
            <a:pPr algn="just"/>
            <a:endParaRPr lang="es-MX" sz="2000" dirty="0">
              <a:solidFill>
                <a:srgbClr val="222222"/>
              </a:solidFill>
              <a:latin typeface="inherit"/>
            </a:endParaRPr>
          </a:p>
          <a:p>
            <a:pPr algn="just"/>
            <a:r>
              <a:rPr lang="es-MX" sz="2000" dirty="0">
                <a:solidFill>
                  <a:srgbClr val="222222"/>
                </a:solidFill>
                <a:latin typeface="inherit"/>
              </a:rPr>
              <a:t>Es probable que el rol de un gerente cambie a uno de líder, mentor y entrenador. Actualmente, las organizaciones ya están viendo esto cuando los gerentes controlan a los trabajadores para ver cómo están lidiando con la pandemia y trabajando desde casa, mientras les enseñan a los empleados cómo usar herramientas digitales y dan un ejemplo de cómo comunicarse virtualmente.</a:t>
            </a:r>
            <a:endParaRPr lang="es-EC" sz="2000" dirty="0">
              <a:solidFill>
                <a:srgbClr val="222222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4892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0CD5490-9331-4D79-91A1-CA1D1CECE25B}"/>
              </a:ext>
            </a:extLst>
          </p:cNvPr>
          <p:cNvSpPr txBox="1">
            <a:spLocks/>
          </p:cNvSpPr>
          <p:nvPr/>
        </p:nvSpPr>
        <p:spPr>
          <a:xfrm>
            <a:off x="26863" y="2018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latin typeface="inherit"/>
              </a:rPr>
              <a:t>El COVID-19 como acelerador de cambios</a:t>
            </a:r>
            <a:endParaRPr lang="es-EC" sz="3600" b="1" dirty="0">
              <a:latin typeface="inherit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1A7335-204D-4A9E-A78C-C93125935676}"/>
              </a:ext>
            </a:extLst>
          </p:cNvPr>
          <p:cNvSpPr/>
          <p:nvPr/>
        </p:nvSpPr>
        <p:spPr>
          <a:xfrm>
            <a:off x="6421582" y="1729307"/>
            <a:ext cx="536170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b="1" dirty="0">
                <a:solidFill>
                  <a:srgbClr val="222222"/>
                </a:solidFill>
                <a:latin typeface="inherit"/>
              </a:rPr>
              <a:t>Aprendizaje: el nuevo punto de referencia</a:t>
            </a:r>
          </a:p>
          <a:p>
            <a:pPr algn="just"/>
            <a:endParaRPr lang="es-EC" sz="2000" dirty="0"/>
          </a:p>
          <a:p>
            <a:pPr algn="just"/>
            <a:r>
              <a:rPr lang="es-EC" sz="2000" dirty="0">
                <a:solidFill>
                  <a:srgbClr val="222222"/>
                </a:solidFill>
                <a:latin typeface="inherit"/>
              </a:rPr>
              <a:t>A medida que los empleados se dirijan a un nuevo mundo laboral, la capacidad de aprendizaje se convertirá en el nuevo punto de referencia para medir su éxito. Cuanto más rápido puedan aprender una nueva habilidad o más rápido aprendan a usar un nuevo producto o herramienta, mejor.</a:t>
            </a:r>
          </a:p>
          <a:p>
            <a:pPr algn="just"/>
            <a:endParaRPr lang="es-EC" sz="2000" dirty="0">
              <a:solidFill>
                <a:srgbClr val="222222"/>
              </a:solidFill>
              <a:latin typeface="inherit"/>
            </a:endParaRPr>
          </a:p>
          <a:p>
            <a:pPr algn="just"/>
            <a:r>
              <a:rPr lang="es-EC" sz="2000" dirty="0">
                <a:solidFill>
                  <a:srgbClr val="222222"/>
                </a:solidFill>
                <a:latin typeface="inherit"/>
              </a:rPr>
              <a:t>Aquellos que dominan el uso de herramientas digitales ya están un paso por delante que aquellos que luchan con reuniones en línea, comunicación virtual y otras herramientas de colaboración en línea</a:t>
            </a:r>
            <a:r>
              <a:rPr lang="es-EC" sz="2000" dirty="0" smtClean="0">
                <a:solidFill>
                  <a:srgbClr val="222222"/>
                </a:solidFill>
                <a:latin typeface="inherit"/>
              </a:rPr>
              <a:t>.</a:t>
            </a:r>
            <a:endParaRPr lang="es-EC" sz="2000" dirty="0">
              <a:solidFill>
                <a:srgbClr val="222222"/>
              </a:solidFill>
              <a:latin typeface="inheri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0292" t="34185" r="31152" b="8807"/>
          <a:stretch/>
        </p:blipFill>
        <p:spPr>
          <a:xfrm>
            <a:off x="290946" y="2341418"/>
            <a:ext cx="5939871" cy="39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2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0CD5490-9331-4D79-91A1-CA1D1CECE25B}"/>
              </a:ext>
            </a:extLst>
          </p:cNvPr>
          <p:cNvSpPr txBox="1">
            <a:spLocks/>
          </p:cNvSpPr>
          <p:nvPr/>
        </p:nvSpPr>
        <p:spPr>
          <a:xfrm>
            <a:off x="26863" y="2018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latin typeface="inherit"/>
              </a:rPr>
              <a:t>El COVID-19 como acelerador de cambios</a:t>
            </a:r>
            <a:endParaRPr lang="es-EC" sz="3600" b="1" dirty="0">
              <a:latin typeface="inherit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1A7335-204D-4A9E-A78C-C93125935676}"/>
              </a:ext>
            </a:extLst>
          </p:cNvPr>
          <p:cNvSpPr/>
          <p:nvPr/>
        </p:nvSpPr>
        <p:spPr>
          <a:xfrm>
            <a:off x="6421582" y="1729307"/>
            <a:ext cx="53617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b="1" dirty="0">
                <a:solidFill>
                  <a:srgbClr val="222222"/>
                </a:solidFill>
                <a:latin typeface="inherit"/>
              </a:rPr>
              <a:t>Aprendizaje: el nuevo punto de referencia</a:t>
            </a:r>
          </a:p>
          <a:p>
            <a:pPr algn="just"/>
            <a:endParaRPr lang="es-EC" sz="2000" dirty="0" smtClean="0"/>
          </a:p>
          <a:p>
            <a:pPr algn="just"/>
            <a:r>
              <a:rPr lang="es-EC" sz="2000" dirty="0">
                <a:solidFill>
                  <a:srgbClr val="222222"/>
                </a:solidFill>
                <a:latin typeface="inherit"/>
              </a:rPr>
              <a:t>A medida que las empresas continúen navegando por aguas desconocidas con la pandemia, marcarán el camino para el futuro del trabajo.</a:t>
            </a:r>
          </a:p>
          <a:p>
            <a:pPr algn="just"/>
            <a:endParaRPr lang="es-EC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0292" t="34185" r="31152" b="8807"/>
          <a:stretch/>
        </p:blipFill>
        <p:spPr>
          <a:xfrm>
            <a:off x="290946" y="2341418"/>
            <a:ext cx="5939871" cy="39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4018" t="21307" r="12199" b="15057"/>
          <a:stretch/>
        </p:blipFill>
        <p:spPr>
          <a:xfrm>
            <a:off x="0" y="0"/>
            <a:ext cx="12226016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669661" y="32771"/>
            <a:ext cx="6520647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s-MX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 la pena estudiar una maestría</a:t>
            </a:r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es-MX" sz="3600" dirty="0" smtClean="0"/>
          </a:p>
          <a:p>
            <a:pPr lvl="1"/>
            <a:r>
              <a:rPr lang="es-MX" sz="3200" dirty="0" smtClean="0"/>
              <a:t>¿</a:t>
            </a:r>
            <a:r>
              <a:rPr lang="es-MX" sz="3200" dirty="0"/>
              <a:t>Qué busco yo?</a:t>
            </a:r>
          </a:p>
          <a:p>
            <a:pPr lvl="1"/>
            <a:endParaRPr lang="es-EC" sz="3200" dirty="0"/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s-EC" sz="2800" dirty="0"/>
              <a:t>Ser experto en algo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s-EC" sz="2800" dirty="0"/>
              <a:t>Avanzar en mi carrera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s-EC" sz="2800" dirty="0"/>
              <a:t>Mas dinero y mas libertad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s-EC" sz="2800" dirty="0"/>
              <a:t>Empezar un camino de aprendizaje continuo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s-EC" sz="2800" dirty="0"/>
              <a:t>Tener mas seguridad en el trabajo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s-EC" sz="2800" dirty="0"/>
              <a:t>Lograr una meta</a:t>
            </a:r>
          </a:p>
          <a:p>
            <a:pPr algn="ctr"/>
            <a:endParaRPr lang="es-EC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4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0CD5490-9331-4D79-91A1-CA1D1CECE25B}"/>
              </a:ext>
            </a:extLst>
          </p:cNvPr>
          <p:cNvSpPr txBox="1">
            <a:spLocks/>
          </p:cNvSpPr>
          <p:nvPr/>
        </p:nvSpPr>
        <p:spPr>
          <a:xfrm>
            <a:off x="26863" y="692727"/>
            <a:ext cx="10515600" cy="8347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latin typeface="inherit"/>
              </a:rPr>
              <a:t>¿</a:t>
            </a:r>
            <a:r>
              <a:rPr lang="es-MX" sz="3600" b="1" dirty="0">
                <a:latin typeface="inherit"/>
              </a:rPr>
              <a:t>Vale la pena estudiar una maestría?</a:t>
            </a:r>
            <a:endParaRPr lang="es-EC" sz="3600" b="1" dirty="0">
              <a:latin typeface="inherit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1A7335-204D-4A9E-A78C-C93125935676}"/>
              </a:ext>
            </a:extLst>
          </p:cNvPr>
          <p:cNvSpPr/>
          <p:nvPr/>
        </p:nvSpPr>
        <p:spPr>
          <a:xfrm>
            <a:off x="581891" y="1981200"/>
            <a:ext cx="112360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latin typeface="inherit"/>
              </a:rPr>
              <a:t>¿Qué ofrece la maestría?</a:t>
            </a:r>
          </a:p>
          <a:p>
            <a:endParaRPr lang="es-MX" sz="2800" dirty="0">
              <a:latin typeface="inherit"/>
            </a:endParaRPr>
          </a:p>
          <a:p>
            <a:r>
              <a:rPr lang="es-MX" sz="2800" b="1" dirty="0">
                <a:latin typeface="inherit"/>
              </a:rPr>
              <a:t>Contenido</a:t>
            </a:r>
          </a:p>
          <a:p>
            <a:pPr lvl="1"/>
            <a:r>
              <a:rPr lang="es-MX" sz="2800" dirty="0">
                <a:latin typeface="inherit"/>
              </a:rPr>
              <a:t>Habilidades de liderazgo tan importante como las técnicas</a:t>
            </a:r>
          </a:p>
          <a:p>
            <a:pPr lvl="1"/>
            <a:r>
              <a:rPr lang="es-MX" sz="2800" dirty="0">
                <a:latin typeface="inherit"/>
              </a:rPr>
              <a:t>Capacidad de innovar y generar cambios</a:t>
            </a:r>
          </a:p>
          <a:p>
            <a:pPr lvl="1"/>
            <a:r>
              <a:rPr lang="es-MX" sz="2800" dirty="0">
                <a:latin typeface="inherit"/>
              </a:rPr>
              <a:t>Flexibilidad en los estilos tanto de trabajo como de aprendizaje</a:t>
            </a:r>
          </a:p>
          <a:p>
            <a:r>
              <a:rPr lang="es-MX" sz="2800" b="1" dirty="0">
                <a:latin typeface="inherit"/>
              </a:rPr>
              <a:t>Método</a:t>
            </a:r>
          </a:p>
          <a:p>
            <a:pPr lvl="1"/>
            <a:r>
              <a:rPr lang="es-MX" sz="2800" dirty="0">
                <a:latin typeface="inherit"/>
              </a:rPr>
              <a:t>Tecnologías convergentes para la educación</a:t>
            </a:r>
          </a:p>
          <a:p>
            <a:pPr lvl="1"/>
            <a:r>
              <a:rPr lang="es-MX" sz="2800" dirty="0">
                <a:latin typeface="inherit"/>
              </a:rPr>
              <a:t>Enfoque a la toma de decisiones basada en datos y evidencias</a:t>
            </a:r>
          </a:p>
          <a:p>
            <a:pPr lvl="1"/>
            <a:r>
              <a:rPr lang="es-MX" sz="2800" dirty="0">
                <a:latin typeface="inherit"/>
              </a:rPr>
              <a:t>Coaching</a:t>
            </a:r>
            <a:endParaRPr lang="es-MX" sz="2800" dirty="0"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57218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912" t="21496" r="12093" b="14678"/>
          <a:stretch/>
        </p:blipFill>
        <p:spPr>
          <a:xfrm>
            <a:off x="-38439" y="0"/>
            <a:ext cx="12230439" cy="68579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981204" y="1345491"/>
            <a:ext cx="62295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/>
              <a:t>Ambición y acción. </a:t>
            </a:r>
            <a:endParaRPr lang="es-MX" sz="2800" dirty="0" smtClean="0"/>
          </a:p>
          <a:p>
            <a:pPr algn="ctr"/>
            <a:r>
              <a:rPr lang="es-MX" sz="2800" dirty="0" smtClean="0"/>
              <a:t>El </a:t>
            </a:r>
            <a:r>
              <a:rPr lang="es-MX" sz="2800" dirty="0"/>
              <a:t>mejor momento para estudiar es ahora</a:t>
            </a:r>
            <a:endParaRPr lang="es-EC" sz="2800" dirty="0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C1BF5828-9A7D-4191-9C24-324C17627931}"/>
              </a:ext>
            </a:extLst>
          </p:cNvPr>
          <p:cNvSpPr txBox="1">
            <a:spLocks/>
          </p:cNvSpPr>
          <p:nvPr/>
        </p:nvSpPr>
        <p:spPr>
          <a:xfrm>
            <a:off x="1504780" y="466205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dirty="0" smtClean="0"/>
              <a:t>Giuseppe Marzano, PhD</a:t>
            </a:r>
          </a:p>
          <a:p>
            <a:pPr marL="0" indent="0" algn="ctr">
              <a:buNone/>
            </a:pPr>
            <a:r>
              <a:rPr lang="es-MX" dirty="0" smtClean="0"/>
              <a:t>Decano de la Facultad de Posgrados</a:t>
            </a:r>
          </a:p>
          <a:p>
            <a:pPr marL="0" indent="0" algn="ctr">
              <a:buNone/>
            </a:pPr>
            <a:r>
              <a:rPr lang="es-MX" dirty="0" smtClean="0"/>
              <a:t>Quito, 8 de abril 2020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3683336" y="2880663"/>
            <a:ext cx="47868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7200" dirty="0"/>
              <a:t>¿Preguntas?</a:t>
            </a:r>
            <a:endParaRPr lang="es-EC" sz="7200" dirty="0"/>
          </a:p>
        </p:txBody>
      </p:sp>
    </p:spTree>
    <p:extLst>
      <p:ext uri="{BB962C8B-B14F-4D97-AF65-F5344CB8AC3E}">
        <p14:creationId xmlns:p14="http://schemas.microsoft.com/office/powerpoint/2010/main" val="1027422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6E1724D-118F-F74E-931B-D76C2BB56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" y="0"/>
            <a:ext cx="12188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63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91CC9777-F37B-CB46-B676-CB186E618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1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709564" y="5486400"/>
            <a:ext cx="734291" cy="5957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" y="0"/>
            <a:ext cx="12188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21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6CC02C68-0FA8-E047-A697-0F0ACE1DE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" y="0"/>
            <a:ext cx="12188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83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CEDF626-720D-6E42-AC5F-F4B82033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" y="0"/>
            <a:ext cx="12188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42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86691" y="765253"/>
            <a:ext cx="565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/>
              <a:t>¿Vale la pena estudiar una maestría?</a:t>
            </a:r>
            <a:endParaRPr lang="es-EC" sz="28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385455" y="2355272"/>
            <a:ext cx="10058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¿Es este el momento correcto para hacernos esta pregunta</a:t>
            </a:r>
            <a:r>
              <a:rPr lang="es-MX" dirty="0"/>
              <a:t>?</a:t>
            </a:r>
            <a:endParaRPr lang="es-EC" dirty="0"/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/>
          </a:p>
          <a:p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A47BAA-5DD5-40B4-865E-D45ADCCF0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80" y="3001603"/>
            <a:ext cx="9548750" cy="29257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709564" y="5486400"/>
            <a:ext cx="734291" cy="5957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3698" t="20929" r="11987" b="14488"/>
          <a:stretch/>
        </p:blipFill>
        <p:spPr>
          <a:xfrm>
            <a:off x="-124691" y="-6929"/>
            <a:ext cx="12316691" cy="688323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930244" y="1915308"/>
            <a:ext cx="37684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chemeClr val="bg1"/>
                </a:solidFill>
              </a:rPr>
              <a:t>¿Vale la pena estudiar una maestría?</a:t>
            </a:r>
            <a:endParaRPr lang="es-EC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8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15538" y="1070516"/>
            <a:ext cx="1005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latin typeface="inherit"/>
              </a:rPr>
              <a:t>¿Es este el momento correcto para hacernos esta pregunta</a:t>
            </a:r>
            <a:r>
              <a:rPr lang="es-MX" sz="2800" dirty="0">
                <a:latin typeface="inherit"/>
              </a:rPr>
              <a:t>?</a:t>
            </a:r>
            <a:endParaRPr lang="es-EC" sz="2800" dirty="0">
              <a:latin typeface="inherit"/>
            </a:endParaRP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/>
          </a:p>
          <a:p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A47BAA-5DD5-40B4-865E-D45ADCCF0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363" y="2883884"/>
            <a:ext cx="9548750" cy="29257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694472" y="5075041"/>
            <a:ext cx="734291" cy="5957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683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36073" y="983673"/>
            <a:ext cx="111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SUBTEMA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136073" y="2452254"/>
            <a:ext cx="13335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CONTENIDO</a:t>
            </a: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</a:t>
            </a:r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-47" t="18466" r="40416" b="25095"/>
          <a:stretch/>
        </p:blipFill>
        <p:spPr>
          <a:xfrm>
            <a:off x="-931524" y="-124691"/>
            <a:ext cx="13121833" cy="6982691"/>
          </a:xfrm>
          <a:prstGeom prst="rect">
            <a:avLst/>
          </a:prstGeom>
        </p:spPr>
      </p:pic>
      <p:sp>
        <p:nvSpPr>
          <p:cNvPr id="6" name="Lágrima 5"/>
          <p:cNvSpPr/>
          <p:nvPr/>
        </p:nvSpPr>
        <p:spPr>
          <a:xfrm>
            <a:off x="6400800" y="193963"/>
            <a:ext cx="6331527" cy="6664037"/>
          </a:xfrm>
          <a:prstGeom prst="teardrop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8184774" y="2904989"/>
            <a:ext cx="28164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Impactos</a:t>
            </a:r>
            <a:endParaRPr lang="es-EC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264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03217" y="1759454"/>
            <a:ext cx="100584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>
              <a:latin typeface="inherit"/>
            </a:endParaRPr>
          </a:p>
          <a:p>
            <a:pPr algn="just"/>
            <a:r>
              <a:rPr lang="es-MX" sz="2400" dirty="0">
                <a:latin typeface="inherit"/>
              </a:rPr>
              <a:t>Los impactos de las grandes pandemias se pueden sentir mucho más allá del total de muertes.</a:t>
            </a:r>
          </a:p>
          <a:p>
            <a:pPr algn="just"/>
            <a:endParaRPr lang="es-MX" sz="2400" dirty="0">
              <a:latin typeface="inherit"/>
            </a:endParaRPr>
          </a:p>
          <a:p>
            <a:pPr algn="just"/>
            <a:r>
              <a:rPr lang="es-MX" sz="2400" dirty="0">
                <a:latin typeface="inherit"/>
              </a:rPr>
              <a:t>La Peste Negra, que mató a un tercio de la población de Europa durante el siglo XIV, provocó </a:t>
            </a:r>
            <a:r>
              <a:rPr lang="es-MX" sz="2400" dirty="0">
                <a:latin typeface="inherit"/>
              </a:rPr>
              <a:t>una grave escasez de mano de obra. Como consecuencia, se incrementaron los salarios a quienes marcaron una diferencia,</a:t>
            </a:r>
            <a:r>
              <a:rPr lang="es-MX" sz="2400" dirty="0">
                <a:latin typeface="inherit"/>
              </a:rPr>
              <a:t> </a:t>
            </a:r>
            <a:r>
              <a:rPr lang="es-MX" sz="2400" dirty="0">
                <a:latin typeface="inherit"/>
              </a:rPr>
              <a:t>ayudaron a erosionar el feudalismo y alentaron la innovación de tecnologías que ahorran trabajo.</a:t>
            </a:r>
          </a:p>
          <a:p>
            <a:pPr algn="just"/>
            <a:endParaRPr lang="es-MX" sz="2400" dirty="0">
              <a:latin typeface="inherit"/>
            </a:endParaRPr>
          </a:p>
          <a:p>
            <a:pPr algn="just"/>
            <a:r>
              <a:rPr lang="es-MX" sz="2400" dirty="0">
                <a:latin typeface="inherit"/>
              </a:rPr>
              <a:t>Más recientemente, el brote de SARS de 2003 ayudó a impulsar el naciente sector de comercio electrónico de China.</a:t>
            </a:r>
            <a:endParaRPr lang="es-EC" sz="2400" dirty="0">
              <a:latin typeface="inherit"/>
            </a:endParaRPr>
          </a:p>
          <a:p>
            <a:endParaRPr lang="es-EC" dirty="0"/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/>
          </a:p>
          <a:p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636072" y="738674"/>
            <a:ext cx="1005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inherit"/>
              </a:rPr>
              <a:t>Impactos</a:t>
            </a:r>
            <a:endParaRPr lang="es-EC" sz="2800" b="1" dirty="0">
              <a:latin typeface="inherit"/>
            </a:endParaRP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742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-13855" y="5971309"/>
            <a:ext cx="12205855" cy="8866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36073" y="983673"/>
            <a:ext cx="111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SUBTEMA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136073" y="2452254"/>
            <a:ext cx="13335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CONTENIDO</a:t>
            </a: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8755142" y="2647283"/>
            <a:ext cx="20936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dirty="0"/>
              <a:t>Impactos</a:t>
            </a:r>
            <a:endParaRPr lang="es-EC" sz="4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361" t="14868" r="44144" b="33996"/>
          <a:stretch/>
        </p:blipFill>
        <p:spPr>
          <a:xfrm>
            <a:off x="-13855" y="-781717"/>
            <a:ext cx="12522201" cy="6858000"/>
          </a:xfrm>
          <a:prstGeom prst="rect">
            <a:avLst/>
          </a:prstGeom>
        </p:spPr>
      </p:pic>
      <p:sp>
        <p:nvSpPr>
          <p:cNvPr id="9" name="Lágrima 8"/>
          <p:cNvSpPr/>
          <p:nvPr/>
        </p:nvSpPr>
        <p:spPr>
          <a:xfrm>
            <a:off x="7730836" y="2992581"/>
            <a:ext cx="4461164" cy="4044405"/>
          </a:xfrm>
          <a:prstGeom prst="teardrop">
            <a:avLst>
              <a:gd name="adj" fmla="val 10102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Acelerador </a:t>
            </a:r>
            <a:r>
              <a:rPr lang="es-MX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de cambios</a:t>
            </a:r>
            <a:endParaRPr lang="es-EC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60940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0CD5490-9331-4D79-91A1-CA1D1CECE25B}"/>
              </a:ext>
            </a:extLst>
          </p:cNvPr>
          <p:cNvSpPr txBox="1">
            <a:spLocks/>
          </p:cNvSpPr>
          <p:nvPr/>
        </p:nvSpPr>
        <p:spPr>
          <a:xfrm>
            <a:off x="625196" y="3848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latin typeface="inherit"/>
              </a:rPr>
              <a:t>El COVID-19 como acelerador de cambios</a:t>
            </a:r>
            <a:endParaRPr lang="es-EC" sz="3600" b="1" dirty="0">
              <a:latin typeface="inherit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1A7335-204D-4A9E-A78C-C93125935676}"/>
              </a:ext>
            </a:extLst>
          </p:cNvPr>
          <p:cNvSpPr/>
          <p:nvPr/>
        </p:nvSpPr>
        <p:spPr>
          <a:xfrm>
            <a:off x="778411" y="2897615"/>
            <a:ext cx="1063517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C" sz="2800" b="1" dirty="0">
                <a:solidFill>
                  <a:srgbClr val="222222"/>
                </a:solidFill>
                <a:latin typeface="inherit"/>
              </a:rPr>
              <a:t>Trabajo remoto: la nueva normalidad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C" dirty="0">
              <a:solidFill>
                <a:srgbClr val="222222"/>
              </a:solidFill>
              <a:latin typeface="inherit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C" sz="2400" dirty="0">
                <a:solidFill>
                  <a:srgbClr val="222222"/>
                </a:solidFill>
                <a:latin typeface="inherit"/>
              </a:rPr>
              <a:t>Una vez que pase la tormenta, es probable que la gente quiera ir a la oficina. De hecho, </a:t>
            </a:r>
            <a:r>
              <a:rPr lang="es-ES" altLang="es-EC" sz="2400" dirty="0">
                <a:solidFill>
                  <a:srgbClr val="222222"/>
                </a:solidFill>
                <a:latin typeface="inherit"/>
              </a:rPr>
              <a:t>muchos podrían extrañar la oficina, más de lo que quieren admitir. </a:t>
            </a:r>
            <a:r>
              <a:rPr lang="es-ES" altLang="es-EC" sz="2400" dirty="0">
                <a:solidFill>
                  <a:srgbClr val="222222"/>
                </a:solidFill>
                <a:latin typeface="inherit"/>
              </a:rPr>
              <a:t>Pero </a:t>
            </a:r>
            <a:r>
              <a:rPr lang="es-ES" altLang="es-EC" sz="2400" dirty="0">
                <a:solidFill>
                  <a:srgbClr val="222222"/>
                </a:solidFill>
                <a:latin typeface="inherit"/>
              </a:rPr>
              <a:t>la oficina a la que volvemos no será la misma, especialmente porque tanto los empleados como los empleadores se dan cuenta de los diversos beneficios que ofrecen el trabajo remoto y los horarios flexibles.</a:t>
            </a:r>
            <a:r>
              <a:rPr kumimoji="0" lang="es-ES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C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AF9774D-DAF7-4262-BC07-F58A59B2F40B}"/>
              </a:ext>
            </a:extLst>
          </p:cNvPr>
          <p:cNvSpPr/>
          <p:nvPr/>
        </p:nvSpPr>
        <p:spPr>
          <a:xfrm>
            <a:off x="625196" y="6492875"/>
            <a:ext cx="109416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FUTURE OF WORK: HOW THE COVID-19 PANDEMIC IS ACCELERATING CHANGE Published on March 27, 2020 - By Cecilia Amador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25978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221EA1-8EF9-974A-B276-1BE5F849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1" b="81212"/>
          <a:stretch/>
        </p:blipFill>
        <p:spPr>
          <a:xfrm>
            <a:off x="8894618" y="0"/>
            <a:ext cx="3295691" cy="128847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0CD5490-9331-4D79-91A1-CA1D1CECE25B}"/>
              </a:ext>
            </a:extLst>
          </p:cNvPr>
          <p:cNvSpPr txBox="1">
            <a:spLocks/>
          </p:cNvSpPr>
          <p:nvPr/>
        </p:nvSpPr>
        <p:spPr>
          <a:xfrm>
            <a:off x="625196" y="1282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latin typeface="inherit"/>
              </a:rPr>
              <a:t>El COVID-19 como acelerador de cambios</a:t>
            </a:r>
            <a:endParaRPr lang="es-EC" sz="3600" b="1" dirty="0">
              <a:latin typeface="inherit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1A7335-204D-4A9E-A78C-C93125935676}"/>
              </a:ext>
            </a:extLst>
          </p:cNvPr>
          <p:cNvSpPr/>
          <p:nvPr/>
        </p:nvSpPr>
        <p:spPr>
          <a:xfrm>
            <a:off x="778411" y="2749989"/>
            <a:ext cx="106351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222222"/>
                </a:solidFill>
                <a:latin typeface="inherit"/>
              </a:rPr>
              <a:t>Cultura: el nuevo objetivo</a:t>
            </a:r>
          </a:p>
          <a:p>
            <a:endParaRPr lang="es-MX" sz="2800" dirty="0">
              <a:solidFill>
                <a:srgbClr val="222222"/>
              </a:solidFill>
              <a:latin typeface="inherit"/>
            </a:endParaRPr>
          </a:p>
          <a:p>
            <a:pPr algn="just"/>
            <a:r>
              <a:rPr lang="es-MX" sz="2800" dirty="0">
                <a:solidFill>
                  <a:srgbClr val="222222"/>
                </a:solidFill>
                <a:latin typeface="inherit"/>
              </a:rPr>
              <a:t>A medida que las organizaciones navegan el cambio hacia el trabajo remoto, la cultura es lo que dictará el éxito. Las empresas que sean capaces de nutrir y fortalecer la cultura de su empresa durante este tiempo saldrán de la crisis con mayor capacidad de recuperación; por lo tanto, mejor preparados para enfrentar los desafíos e interrupciones que se acercan.</a:t>
            </a:r>
            <a:endParaRPr lang="es-EC" sz="2800" dirty="0">
              <a:solidFill>
                <a:srgbClr val="222222"/>
              </a:solidFill>
              <a:latin typeface="inheri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7842" t="30635" r="28598" b="41334"/>
          <a:stretch/>
        </p:blipFill>
        <p:spPr>
          <a:xfrm>
            <a:off x="882377" y="115391"/>
            <a:ext cx="6252714" cy="15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862</Words>
  <Application>Microsoft Office PowerPoint</Application>
  <PresentationFormat>Panorámica</PresentationFormat>
  <Paragraphs>100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inherit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Silvana Alejandra Zarate</dc:creator>
  <cp:lastModifiedBy>Carlos Oswaldo Viteri</cp:lastModifiedBy>
  <cp:revision>12</cp:revision>
  <dcterms:created xsi:type="dcterms:W3CDTF">2020-02-14T14:54:35Z</dcterms:created>
  <dcterms:modified xsi:type="dcterms:W3CDTF">2020-04-07T15:28:18Z</dcterms:modified>
</cp:coreProperties>
</file>