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64" r:id="rId2"/>
    <p:sldId id="575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6" r:id="rId13"/>
    <p:sldId id="593" r:id="rId14"/>
    <p:sldId id="594" r:id="rId15"/>
    <p:sldId id="592" r:id="rId16"/>
    <p:sldId id="587" r:id="rId17"/>
    <p:sldId id="509" r:id="rId18"/>
    <p:sldId id="565" r:id="rId19"/>
    <p:sldId id="540" r:id="rId20"/>
    <p:sldId id="513" r:id="rId21"/>
    <p:sldId id="566" r:id="rId22"/>
    <p:sldId id="588" r:id="rId23"/>
    <p:sldId id="591" r:id="rId24"/>
    <p:sldId id="569" r:id="rId25"/>
    <p:sldId id="488" r:id="rId26"/>
    <p:sldId id="517" r:id="rId27"/>
    <p:sldId id="549" r:id="rId28"/>
    <p:sldId id="518" r:id="rId29"/>
    <p:sldId id="520" r:id="rId30"/>
    <p:sldId id="547" r:id="rId31"/>
    <p:sldId id="500" r:id="rId32"/>
    <p:sldId id="551" r:id="rId33"/>
    <p:sldId id="561" r:id="rId34"/>
    <p:sldId id="483" r:id="rId35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sin título" id="{914504DE-E4BC-9149-8368-A3AC6573CF4F}">
          <p14:sldIdLst>
            <p14:sldId id="56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6"/>
            <p14:sldId id="593"/>
            <p14:sldId id="594"/>
            <p14:sldId id="592"/>
            <p14:sldId id="587"/>
            <p14:sldId id="509"/>
            <p14:sldId id="565"/>
            <p14:sldId id="540"/>
            <p14:sldId id="513"/>
            <p14:sldId id="566"/>
            <p14:sldId id="588"/>
            <p14:sldId id="591"/>
            <p14:sldId id="569"/>
            <p14:sldId id="488"/>
            <p14:sldId id="517"/>
            <p14:sldId id="549"/>
            <p14:sldId id="518"/>
            <p14:sldId id="520"/>
            <p14:sldId id="547"/>
            <p14:sldId id="500"/>
            <p14:sldId id="551"/>
            <p14:sldId id="561"/>
            <p14:sldId id="4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17375E"/>
    <a:srgbClr val="005488"/>
    <a:srgbClr val="508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8" autoAdjust="0"/>
    <p:restoredTop sz="97985" autoAdjust="0"/>
  </p:normalViewPr>
  <p:slideViewPr>
    <p:cSldViewPr snapToObjects="1">
      <p:cViewPr varScale="1">
        <p:scale>
          <a:sx n="74" d="100"/>
          <a:sy n="74" d="100"/>
        </p:scale>
        <p:origin x="-1398" y="-90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056C6-0F9A-40C3-8879-81FA977216D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1E46E-1948-461D-A185-E148AD975242}">
      <dgm:prSet phldrT="[Texto]" custT="1"/>
      <dgm:spPr>
        <a:solidFill>
          <a:srgbClr val="005488"/>
        </a:solidFill>
        <a:ln>
          <a:solidFill>
            <a:srgbClr val="005488"/>
          </a:solidFill>
        </a:ln>
      </dgm:spPr>
      <dgm:t>
        <a:bodyPr/>
        <a:lstStyle/>
        <a:p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¿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Cambio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político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D1F6B-15EE-4CFF-AC81-432D03BE1451}" type="parTrans" cxnId="{CB1BF396-0BB4-4008-8402-72E9C65E9BC7}">
      <dgm:prSet/>
      <dgm:spPr/>
      <dgm:t>
        <a:bodyPr/>
        <a:lstStyle/>
        <a:p>
          <a:endParaRPr lang="en-US"/>
        </a:p>
      </dgm:t>
    </dgm:pt>
    <dgm:pt modelId="{155B201F-FFB0-4266-8046-E37ABBC64C3E}" type="sibTrans" cxnId="{CB1BF396-0BB4-4008-8402-72E9C65E9BC7}">
      <dgm:prSet/>
      <dgm:spPr/>
      <dgm:t>
        <a:bodyPr/>
        <a:lstStyle/>
        <a:p>
          <a:endParaRPr lang="en-US"/>
        </a:p>
      </dgm:t>
    </dgm:pt>
    <dgm:pt modelId="{316BF745-CD67-47E4-9205-1A59F3AF1FD7}">
      <dgm:prSet phldrT="[Texto]" custT="1"/>
      <dgm:spPr>
        <a:noFill/>
        <a:ln w="38100">
          <a:solidFill>
            <a:srgbClr val="005488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Estabilidad política/social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3F3D4-4EAC-4EB3-BEB6-AF71BDD33D50}" type="parTrans" cxnId="{9E1142BE-DA0C-43B5-8EDF-57D12BEC1FD0}">
      <dgm:prSet/>
      <dgm:spPr>
        <a:solidFill>
          <a:srgbClr val="E46C0A"/>
        </a:solidFill>
        <a:ln>
          <a:solidFill>
            <a:srgbClr val="E46C0A"/>
          </a:solidFill>
        </a:ln>
      </dgm:spPr>
      <dgm:t>
        <a:bodyPr/>
        <a:lstStyle/>
        <a:p>
          <a:endParaRPr lang="en-US"/>
        </a:p>
      </dgm:t>
    </dgm:pt>
    <dgm:pt modelId="{7E5CF72B-EC8F-4203-A91E-270E716A2583}" type="sibTrans" cxnId="{9E1142BE-DA0C-43B5-8EDF-57D12BEC1FD0}">
      <dgm:prSet/>
      <dgm:spPr/>
      <dgm:t>
        <a:bodyPr/>
        <a:lstStyle/>
        <a:p>
          <a:endParaRPr lang="en-US"/>
        </a:p>
      </dgm:t>
    </dgm:pt>
    <dgm:pt modelId="{CA41551B-82B6-4F6F-9D1A-5C44928CE84C}">
      <dgm:prSet phldrT="[Texto]" custT="1"/>
      <dgm:spPr>
        <a:noFill/>
        <a:ln w="38100">
          <a:solidFill>
            <a:srgbClr val="005488"/>
          </a:solidFill>
        </a:ln>
      </dgm:spPr>
      <dgm:t>
        <a:bodyPr/>
        <a:lstStyle/>
        <a:p>
          <a:r>
            <a:rPr lang="es-VE" sz="1600" b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Ajuste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económico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F1CFA-2B5B-4F95-B572-B21B969F45A2}" type="parTrans" cxnId="{6A858F0E-8275-4CEF-AC6E-6603BECC7A4F}">
      <dgm:prSet/>
      <dgm:spPr>
        <a:solidFill>
          <a:srgbClr val="E46C0A"/>
        </a:solidFill>
        <a:ln>
          <a:solidFill>
            <a:srgbClr val="E46C0A"/>
          </a:solidFill>
        </a:ln>
      </dgm:spPr>
      <dgm:t>
        <a:bodyPr/>
        <a:lstStyle/>
        <a:p>
          <a:endParaRPr lang="en-US"/>
        </a:p>
      </dgm:t>
    </dgm:pt>
    <dgm:pt modelId="{2522FC98-447A-4101-AE47-93C9E582AEAD}" type="sibTrans" cxnId="{6A858F0E-8275-4CEF-AC6E-6603BECC7A4F}">
      <dgm:prSet/>
      <dgm:spPr/>
      <dgm:t>
        <a:bodyPr/>
        <a:lstStyle/>
        <a:p>
          <a:endParaRPr lang="en-US"/>
        </a:p>
      </dgm:t>
    </dgm:pt>
    <dgm:pt modelId="{2DD5380A-66EF-49B8-9CAC-3F9E724264FE}">
      <dgm:prSet phldrT="[Texto]" custT="1"/>
      <dgm:spPr>
        <a:noFill/>
        <a:ln w="38100">
          <a:solidFill>
            <a:srgbClr val="005488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Calendario electoral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49173-E44C-4D5D-BA53-69B2F2476976}" type="parTrans" cxnId="{85DB629A-E1D6-4FC4-89C7-F86710F75AE9}">
      <dgm:prSet/>
      <dgm:spPr>
        <a:solidFill>
          <a:srgbClr val="E46C0A"/>
        </a:solidFill>
        <a:ln>
          <a:solidFill>
            <a:srgbClr val="E46C0A"/>
          </a:solidFill>
        </a:ln>
      </dgm:spPr>
      <dgm:t>
        <a:bodyPr/>
        <a:lstStyle/>
        <a:p>
          <a:endParaRPr lang="en-US"/>
        </a:p>
      </dgm:t>
    </dgm:pt>
    <dgm:pt modelId="{DFF997C7-32E6-46D1-85FB-725A78499EA7}" type="sibTrans" cxnId="{85DB629A-E1D6-4FC4-89C7-F86710F75AE9}">
      <dgm:prSet/>
      <dgm:spPr/>
      <dgm:t>
        <a:bodyPr/>
        <a:lstStyle/>
        <a:p>
          <a:endParaRPr lang="en-US"/>
        </a:p>
      </dgm:t>
    </dgm:pt>
    <dgm:pt modelId="{D1479762-601D-4716-B82A-F0F718989695}">
      <dgm:prSet phldrT="[Texto]" custT="1"/>
      <dgm:spPr>
        <a:noFill/>
        <a:ln w="38100">
          <a:solidFill>
            <a:srgbClr val="005488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Subsidios/</a:t>
          </a:r>
        </a:p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Impacto social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DD9EC-B6D8-49F4-BF6B-D35C0C6B74DB}" type="parTrans" cxnId="{38F8C06E-CC75-47C6-BA48-2171CF4D5DB9}">
      <dgm:prSet/>
      <dgm:spPr>
        <a:solidFill>
          <a:srgbClr val="E46C0A"/>
        </a:solidFill>
        <a:ln>
          <a:solidFill>
            <a:srgbClr val="E46C0A"/>
          </a:solidFill>
        </a:ln>
      </dgm:spPr>
      <dgm:t>
        <a:bodyPr/>
        <a:lstStyle/>
        <a:p>
          <a:endParaRPr lang="en-US"/>
        </a:p>
      </dgm:t>
    </dgm:pt>
    <dgm:pt modelId="{85E7507D-426F-488C-8124-61F14C40588A}" type="sibTrans" cxnId="{38F8C06E-CC75-47C6-BA48-2171CF4D5DB9}">
      <dgm:prSet/>
      <dgm:spPr/>
      <dgm:t>
        <a:bodyPr/>
        <a:lstStyle/>
        <a:p>
          <a:endParaRPr lang="en-US"/>
        </a:p>
      </dgm:t>
    </dgm:pt>
    <dgm:pt modelId="{CEE5A523-ED43-4576-9951-E6C64E6BB55B}">
      <dgm:prSet custT="1"/>
      <dgm:spPr>
        <a:noFill/>
        <a:ln w="38100">
          <a:solidFill>
            <a:srgbClr val="005488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Reforma del Estado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84D1E-50AD-4ECB-971C-254305E03198}" type="parTrans" cxnId="{F60474B5-9C26-45AF-B2C5-949FD3D9B456}">
      <dgm:prSet/>
      <dgm:spPr>
        <a:solidFill>
          <a:srgbClr val="E46C0A"/>
        </a:solidFill>
        <a:ln>
          <a:solidFill>
            <a:srgbClr val="E46C0A"/>
          </a:solidFill>
        </a:ln>
      </dgm:spPr>
      <dgm:t>
        <a:bodyPr/>
        <a:lstStyle/>
        <a:p>
          <a:endParaRPr lang="en-US"/>
        </a:p>
      </dgm:t>
    </dgm:pt>
    <dgm:pt modelId="{F9BAE072-5D5F-4585-8979-9B385DB8DC1C}" type="sibTrans" cxnId="{F60474B5-9C26-45AF-B2C5-949FD3D9B456}">
      <dgm:prSet/>
      <dgm:spPr/>
      <dgm:t>
        <a:bodyPr/>
        <a:lstStyle/>
        <a:p>
          <a:endParaRPr lang="en-US"/>
        </a:p>
      </dgm:t>
    </dgm:pt>
    <dgm:pt modelId="{FF58EA25-C705-4D35-8A87-ECC1E36743AB}">
      <dgm:prSet custT="1"/>
      <dgm:spPr>
        <a:noFill/>
        <a:ln w="38100">
          <a:solidFill>
            <a:srgbClr val="005488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Acuerdos</a:t>
          </a:r>
        </a:p>
      </dgm:t>
    </dgm:pt>
    <dgm:pt modelId="{01464337-5F03-4283-8338-A6323B90F05C}" type="parTrans" cxnId="{D445B649-2908-4C55-845D-78989AB469EC}">
      <dgm:prSet/>
      <dgm:spPr>
        <a:solidFill>
          <a:srgbClr val="E46C0A"/>
        </a:solidFill>
        <a:ln>
          <a:solidFill>
            <a:srgbClr val="E46C0A"/>
          </a:solidFill>
        </a:ln>
      </dgm:spPr>
      <dgm:t>
        <a:bodyPr/>
        <a:lstStyle/>
        <a:p>
          <a:endParaRPr lang="en-US"/>
        </a:p>
      </dgm:t>
    </dgm:pt>
    <dgm:pt modelId="{0CD68DFC-0629-45A4-914E-AED1748C31A1}" type="sibTrans" cxnId="{D445B649-2908-4C55-845D-78989AB469EC}">
      <dgm:prSet/>
      <dgm:spPr/>
      <dgm:t>
        <a:bodyPr/>
        <a:lstStyle/>
        <a:p>
          <a:endParaRPr lang="en-US"/>
        </a:p>
      </dgm:t>
    </dgm:pt>
    <dgm:pt modelId="{6C307FE4-539D-4AF1-B31C-74791A13C528}" type="pres">
      <dgm:prSet presAssocID="{083056C6-0F9A-40C3-8879-81FA977216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57209D-DA64-43DD-BBE7-56B56575B864}" type="pres">
      <dgm:prSet presAssocID="{1741E46E-1948-461D-A185-E148AD975242}" presName="centerShape" presStyleLbl="node0" presStyleIdx="0" presStyleCnt="1" custScaleX="157241" custScaleY="144473" custLinFactNeighborX="5199" custLinFactNeighborY="-1146"/>
      <dgm:spPr/>
      <dgm:t>
        <a:bodyPr/>
        <a:lstStyle/>
        <a:p>
          <a:endParaRPr lang="en-US"/>
        </a:p>
      </dgm:t>
    </dgm:pt>
    <dgm:pt modelId="{48ABE119-0124-4BAC-B9E2-25A66DB5E840}" type="pres">
      <dgm:prSet presAssocID="{3983F3D4-4EAC-4EB3-BEB6-AF71BDD33D5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FEE7803-B50B-4680-B7ED-4D06258E6BF8}" type="pres">
      <dgm:prSet presAssocID="{3983F3D4-4EAC-4EB3-BEB6-AF71BDD33D5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3127CCF-2F47-4A2C-8DDA-3C093FC66918}" type="pres">
      <dgm:prSet presAssocID="{316BF745-CD67-47E4-9205-1A59F3AF1FD7}" presName="node" presStyleLbl="node1" presStyleIdx="0" presStyleCnt="6" custScaleX="107587" custScaleY="78089" custRadScaleRad="131700" custRadScaleInc="22023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E7707C2F-B6ED-4436-B8EF-F6E97F21906E}" type="pres">
      <dgm:prSet presAssocID="{236F1CFA-2B5B-4F95-B572-B21B969F45A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3DC5A5F-2B95-4485-AE3F-A6388293CA75}" type="pres">
      <dgm:prSet presAssocID="{236F1CFA-2B5B-4F95-B572-B21B969F45A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9F0AD7C-DB4F-4A1D-A308-8D86E8AE5865}" type="pres">
      <dgm:prSet presAssocID="{CA41551B-82B6-4F6F-9D1A-5C44928CE84C}" presName="node" presStyleLbl="node1" presStyleIdx="1" presStyleCnt="6" custScaleX="107171" custScaleY="78337" custRadScaleRad="104131" custRadScaleInc="-18511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9365EE2-D551-453B-AC6B-30114E98C0C0}" type="pres">
      <dgm:prSet presAssocID="{F8349173-E44C-4D5D-BA53-69B2F247697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F05B451-5658-45B0-86E5-662A84A7A016}" type="pres">
      <dgm:prSet presAssocID="{F8349173-E44C-4D5D-BA53-69B2F247697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664135C-F2AA-4DAC-86D2-A404506D155F}" type="pres">
      <dgm:prSet presAssocID="{2DD5380A-66EF-49B8-9CAC-3F9E724264FE}" presName="node" presStyleLbl="node1" presStyleIdx="2" presStyleCnt="6" custScaleX="111724" custScaleY="76120" custRadScaleRad="131738" custRadScaleInc="-289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5D9C93E2-0DAE-4A9A-8AC7-4BB6FE8C8312}" type="pres">
      <dgm:prSet presAssocID="{C7BDD9EC-B6D8-49F4-BF6B-D35C0C6B74D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9079940-212C-42CE-AF99-E94411DD9940}" type="pres">
      <dgm:prSet presAssocID="{C7BDD9EC-B6D8-49F4-BF6B-D35C0C6B74D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948C3C8-3DD9-43D0-9964-EAD1D4B6F820}" type="pres">
      <dgm:prSet presAssocID="{D1479762-601D-4716-B82A-F0F718989695}" presName="node" presStyleLbl="node1" presStyleIdx="3" presStyleCnt="6" custScaleX="113950" custScaleY="80652" custRadScaleRad="98032" custRadScaleInc="-1810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3B8E1346-01A4-4221-94F2-6BE3A00F2E39}" type="pres">
      <dgm:prSet presAssocID="{32484D1E-50AD-4ECB-971C-254305E0319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5314E95-4381-49DD-816A-0B4C6F8833DD}" type="pres">
      <dgm:prSet presAssocID="{32484D1E-50AD-4ECB-971C-254305E0319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8500BE1-3C5A-40FB-BE37-C7090E3B8F28}" type="pres">
      <dgm:prSet presAssocID="{CEE5A523-ED43-4576-9951-E6C64E6BB55B}" presName="node" presStyleLbl="node1" presStyleIdx="4" presStyleCnt="6" custScaleX="106324" custScaleY="79403" custRadScaleRad="117651" custRadScaleInc="1123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EA81DEDE-3AAE-472E-AE1E-582FDFB09F61}" type="pres">
      <dgm:prSet presAssocID="{01464337-5F03-4283-8338-A6323B90F05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935B8FC-2448-4D67-B386-BE2E2C18BF5F}" type="pres">
      <dgm:prSet presAssocID="{01464337-5F03-4283-8338-A6323B90F05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1246C9E-A9EB-4B58-80DC-DF5C660D22F9}" type="pres">
      <dgm:prSet presAssocID="{FF58EA25-C705-4D35-8A87-ECC1E36743AB}" presName="node" presStyleLbl="node1" presStyleIdx="5" presStyleCnt="6" custScaleX="104040" custScaleY="72810" custRadScaleRad="115311" custRadScaleInc="-2266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B8D020CA-374D-4C10-9C54-4EFAB6390FAE}" type="presOf" srcId="{236F1CFA-2B5B-4F95-B572-B21B969F45A2}" destId="{E7707C2F-B6ED-4436-B8EF-F6E97F21906E}" srcOrd="0" destOrd="0" presId="urn:microsoft.com/office/officeart/2005/8/layout/radial5"/>
    <dgm:cxn modelId="{83B6B158-BC58-4F23-B23D-A01593EC7C09}" type="presOf" srcId="{CA41551B-82B6-4F6F-9D1A-5C44928CE84C}" destId="{99F0AD7C-DB4F-4A1D-A308-8D86E8AE5865}" srcOrd="0" destOrd="0" presId="urn:microsoft.com/office/officeart/2005/8/layout/radial5"/>
    <dgm:cxn modelId="{94D58E97-3192-428C-B733-1EC06E9CA9A5}" type="presOf" srcId="{316BF745-CD67-47E4-9205-1A59F3AF1FD7}" destId="{A3127CCF-2F47-4A2C-8DDA-3C093FC66918}" srcOrd="0" destOrd="0" presId="urn:microsoft.com/office/officeart/2005/8/layout/radial5"/>
    <dgm:cxn modelId="{744DE0ED-0CF5-4CF3-9F5D-35890FFE7CB2}" type="presOf" srcId="{C7BDD9EC-B6D8-49F4-BF6B-D35C0C6B74DB}" destId="{A9079940-212C-42CE-AF99-E94411DD9940}" srcOrd="1" destOrd="0" presId="urn:microsoft.com/office/officeart/2005/8/layout/radial5"/>
    <dgm:cxn modelId="{A9901E57-A25B-49FA-A9DB-1750DEA8D0C9}" type="presOf" srcId="{3983F3D4-4EAC-4EB3-BEB6-AF71BDD33D50}" destId="{48ABE119-0124-4BAC-B9E2-25A66DB5E840}" srcOrd="0" destOrd="0" presId="urn:microsoft.com/office/officeart/2005/8/layout/radial5"/>
    <dgm:cxn modelId="{CD9DB717-0339-413A-9D6F-35461AB8363B}" type="presOf" srcId="{083056C6-0F9A-40C3-8879-81FA977216DD}" destId="{6C307FE4-539D-4AF1-B31C-74791A13C528}" srcOrd="0" destOrd="0" presId="urn:microsoft.com/office/officeart/2005/8/layout/radial5"/>
    <dgm:cxn modelId="{D445B649-2908-4C55-845D-78989AB469EC}" srcId="{1741E46E-1948-461D-A185-E148AD975242}" destId="{FF58EA25-C705-4D35-8A87-ECC1E36743AB}" srcOrd="5" destOrd="0" parTransId="{01464337-5F03-4283-8338-A6323B90F05C}" sibTransId="{0CD68DFC-0629-45A4-914E-AED1748C31A1}"/>
    <dgm:cxn modelId="{86018BAF-51F6-4E0F-8E88-0FD6278391D2}" type="presOf" srcId="{32484D1E-50AD-4ECB-971C-254305E03198}" destId="{B5314E95-4381-49DD-816A-0B4C6F8833DD}" srcOrd="1" destOrd="0" presId="urn:microsoft.com/office/officeart/2005/8/layout/radial5"/>
    <dgm:cxn modelId="{07168965-66C6-4000-B68F-95380B93FC88}" type="presOf" srcId="{F8349173-E44C-4D5D-BA53-69B2F2476976}" destId="{CF05B451-5658-45B0-86E5-662A84A7A016}" srcOrd="1" destOrd="0" presId="urn:microsoft.com/office/officeart/2005/8/layout/radial5"/>
    <dgm:cxn modelId="{6A858F0E-8275-4CEF-AC6E-6603BECC7A4F}" srcId="{1741E46E-1948-461D-A185-E148AD975242}" destId="{CA41551B-82B6-4F6F-9D1A-5C44928CE84C}" srcOrd="1" destOrd="0" parTransId="{236F1CFA-2B5B-4F95-B572-B21B969F45A2}" sibTransId="{2522FC98-447A-4101-AE47-93C9E582AEAD}"/>
    <dgm:cxn modelId="{C2BDD907-8E30-4165-AE4D-CAD253EFF50A}" type="presOf" srcId="{F8349173-E44C-4D5D-BA53-69B2F2476976}" destId="{C9365EE2-D551-453B-AC6B-30114E98C0C0}" srcOrd="0" destOrd="0" presId="urn:microsoft.com/office/officeart/2005/8/layout/radial5"/>
    <dgm:cxn modelId="{197B9CC0-CCD5-4AAF-AA52-9D3CD95E40EA}" type="presOf" srcId="{FF58EA25-C705-4D35-8A87-ECC1E36743AB}" destId="{71246C9E-A9EB-4B58-80DC-DF5C660D22F9}" srcOrd="0" destOrd="0" presId="urn:microsoft.com/office/officeart/2005/8/layout/radial5"/>
    <dgm:cxn modelId="{CB90EEB6-B13E-4769-BC92-ABF0F7DA1088}" type="presOf" srcId="{32484D1E-50AD-4ECB-971C-254305E03198}" destId="{3B8E1346-01A4-4221-94F2-6BE3A00F2E39}" srcOrd="0" destOrd="0" presId="urn:microsoft.com/office/officeart/2005/8/layout/radial5"/>
    <dgm:cxn modelId="{85DB629A-E1D6-4FC4-89C7-F86710F75AE9}" srcId="{1741E46E-1948-461D-A185-E148AD975242}" destId="{2DD5380A-66EF-49B8-9CAC-3F9E724264FE}" srcOrd="2" destOrd="0" parTransId="{F8349173-E44C-4D5D-BA53-69B2F2476976}" sibTransId="{DFF997C7-32E6-46D1-85FB-725A78499EA7}"/>
    <dgm:cxn modelId="{C6455C6F-38EC-4E47-AF8C-F2F77147A878}" type="presOf" srcId="{01464337-5F03-4283-8338-A6323B90F05C}" destId="{EA81DEDE-3AAE-472E-AE1E-582FDFB09F61}" srcOrd="0" destOrd="0" presId="urn:microsoft.com/office/officeart/2005/8/layout/radial5"/>
    <dgm:cxn modelId="{CB1BF396-0BB4-4008-8402-72E9C65E9BC7}" srcId="{083056C6-0F9A-40C3-8879-81FA977216DD}" destId="{1741E46E-1948-461D-A185-E148AD975242}" srcOrd="0" destOrd="0" parTransId="{5F9D1F6B-15EE-4CFF-AC81-432D03BE1451}" sibTransId="{155B201F-FFB0-4266-8046-E37ABBC64C3E}"/>
    <dgm:cxn modelId="{7052F9A2-579A-4F33-9658-5223D8E32812}" type="presOf" srcId="{3983F3D4-4EAC-4EB3-BEB6-AF71BDD33D50}" destId="{2FEE7803-B50B-4680-B7ED-4D06258E6BF8}" srcOrd="1" destOrd="0" presId="urn:microsoft.com/office/officeart/2005/8/layout/radial5"/>
    <dgm:cxn modelId="{024A9739-7E2A-48F7-8407-4754FBA2E7BA}" type="presOf" srcId="{D1479762-601D-4716-B82A-F0F718989695}" destId="{B948C3C8-3DD9-43D0-9964-EAD1D4B6F820}" srcOrd="0" destOrd="0" presId="urn:microsoft.com/office/officeart/2005/8/layout/radial5"/>
    <dgm:cxn modelId="{3470251C-8E80-45BA-AA4E-34B83E48DA53}" type="presOf" srcId="{C7BDD9EC-B6D8-49F4-BF6B-D35C0C6B74DB}" destId="{5D9C93E2-0DAE-4A9A-8AC7-4BB6FE8C8312}" srcOrd="0" destOrd="0" presId="urn:microsoft.com/office/officeart/2005/8/layout/radial5"/>
    <dgm:cxn modelId="{F60474B5-9C26-45AF-B2C5-949FD3D9B456}" srcId="{1741E46E-1948-461D-A185-E148AD975242}" destId="{CEE5A523-ED43-4576-9951-E6C64E6BB55B}" srcOrd="4" destOrd="0" parTransId="{32484D1E-50AD-4ECB-971C-254305E03198}" sibTransId="{F9BAE072-5D5F-4585-8979-9B385DB8DC1C}"/>
    <dgm:cxn modelId="{38F8C06E-CC75-47C6-BA48-2171CF4D5DB9}" srcId="{1741E46E-1948-461D-A185-E148AD975242}" destId="{D1479762-601D-4716-B82A-F0F718989695}" srcOrd="3" destOrd="0" parTransId="{C7BDD9EC-B6D8-49F4-BF6B-D35C0C6B74DB}" sibTransId="{85E7507D-426F-488C-8124-61F14C40588A}"/>
    <dgm:cxn modelId="{11094AED-EC56-4F04-B247-F2D2C12334CD}" type="presOf" srcId="{1741E46E-1948-461D-A185-E148AD975242}" destId="{1657209D-DA64-43DD-BBE7-56B56575B864}" srcOrd="0" destOrd="0" presId="urn:microsoft.com/office/officeart/2005/8/layout/radial5"/>
    <dgm:cxn modelId="{C0F3C0BA-63BC-4EDD-A55D-F187994331DE}" type="presOf" srcId="{CEE5A523-ED43-4576-9951-E6C64E6BB55B}" destId="{98500BE1-3C5A-40FB-BE37-C7090E3B8F28}" srcOrd="0" destOrd="0" presId="urn:microsoft.com/office/officeart/2005/8/layout/radial5"/>
    <dgm:cxn modelId="{9E1142BE-DA0C-43B5-8EDF-57D12BEC1FD0}" srcId="{1741E46E-1948-461D-A185-E148AD975242}" destId="{316BF745-CD67-47E4-9205-1A59F3AF1FD7}" srcOrd="0" destOrd="0" parTransId="{3983F3D4-4EAC-4EB3-BEB6-AF71BDD33D50}" sibTransId="{7E5CF72B-EC8F-4203-A91E-270E716A2583}"/>
    <dgm:cxn modelId="{1FB79796-7685-42E4-BD73-356A94BFA172}" type="presOf" srcId="{01464337-5F03-4283-8338-A6323B90F05C}" destId="{6935B8FC-2448-4D67-B386-BE2E2C18BF5F}" srcOrd="1" destOrd="0" presId="urn:microsoft.com/office/officeart/2005/8/layout/radial5"/>
    <dgm:cxn modelId="{9622DCB4-3CB5-4B45-B3C5-53D9645A0831}" type="presOf" srcId="{2DD5380A-66EF-49B8-9CAC-3F9E724264FE}" destId="{B664135C-F2AA-4DAC-86D2-A404506D155F}" srcOrd="0" destOrd="0" presId="urn:microsoft.com/office/officeart/2005/8/layout/radial5"/>
    <dgm:cxn modelId="{E9482D23-7E0C-4CD1-A3E3-D0BA59748496}" type="presOf" srcId="{236F1CFA-2B5B-4F95-B572-B21B969F45A2}" destId="{43DC5A5F-2B95-4485-AE3F-A6388293CA75}" srcOrd="1" destOrd="0" presId="urn:microsoft.com/office/officeart/2005/8/layout/radial5"/>
    <dgm:cxn modelId="{7EFE51B8-77F8-445C-9A95-EC0D2BEEEA8E}" type="presParOf" srcId="{6C307FE4-539D-4AF1-B31C-74791A13C528}" destId="{1657209D-DA64-43DD-BBE7-56B56575B864}" srcOrd="0" destOrd="0" presId="urn:microsoft.com/office/officeart/2005/8/layout/radial5"/>
    <dgm:cxn modelId="{A4392852-4A20-4F70-9FD3-38FDB22A702B}" type="presParOf" srcId="{6C307FE4-539D-4AF1-B31C-74791A13C528}" destId="{48ABE119-0124-4BAC-B9E2-25A66DB5E840}" srcOrd="1" destOrd="0" presId="urn:microsoft.com/office/officeart/2005/8/layout/radial5"/>
    <dgm:cxn modelId="{07D635B7-99CE-440C-821D-ECC421FFA674}" type="presParOf" srcId="{48ABE119-0124-4BAC-B9E2-25A66DB5E840}" destId="{2FEE7803-B50B-4680-B7ED-4D06258E6BF8}" srcOrd="0" destOrd="0" presId="urn:microsoft.com/office/officeart/2005/8/layout/radial5"/>
    <dgm:cxn modelId="{59DFF953-ADC4-4AC6-B441-DF29514287D0}" type="presParOf" srcId="{6C307FE4-539D-4AF1-B31C-74791A13C528}" destId="{A3127CCF-2F47-4A2C-8DDA-3C093FC66918}" srcOrd="2" destOrd="0" presId="urn:microsoft.com/office/officeart/2005/8/layout/radial5"/>
    <dgm:cxn modelId="{DD5AB90E-5D09-4EEE-8D0B-A3E407EAA382}" type="presParOf" srcId="{6C307FE4-539D-4AF1-B31C-74791A13C528}" destId="{E7707C2F-B6ED-4436-B8EF-F6E97F21906E}" srcOrd="3" destOrd="0" presId="urn:microsoft.com/office/officeart/2005/8/layout/radial5"/>
    <dgm:cxn modelId="{5B039739-301C-476C-98E4-FA5F28CB29DA}" type="presParOf" srcId="{E7707C2F-B6ED-4436-B8EF-F6E97F21906E}" destId="{43DC5A5F-2B95-4485-AE3F-A6388293CA75}" srcOrd="0" destOrd="0" presId="urn:microsoft.com/office/officeart/2005/8/layout/radial5"/>
    <dgm:cxn modelId="{BA631DAF-6642-4A13-BBBE-53176439A250}" type="presParOf" srcId="{6C307FE4-539D-4AF1-B31C-74791A13C528}" destId="{99F0AD7C-DB4F-4A1D-A308-8D86E8AE5865}" srcOrd="4" destOrd="0" presId="urn:microsoft.com/office/officeart/2005/8/layout/radial5"/>
    <dgm:cxn modelId="{FA7CCE10-E60F-403D-B567-D2FE45518435}" type="presParOf" srcId="{6C307FE4-539D-4AF1-B31C-74791A13C528}" destId="{C9365EE2-D551-453B-AC6B-30114E98C0C0}" srcOrd="5" destOrd="0" presId="urn:microsoft.com/office/officeart/2005/8/layout/radial5"/>
    <dgm:cxn modelId="{D3E0B06A-053F-46FF-8D91-6064287B51CF}" type="presParOf" srcId="{C9365EE2-D551-453B-AC6B-30114E98C0C0}" destId="{CF05B451-5658-45B0-86E5-662A84A7A016}" srcOrd="0" destOrd="0" presId="urn:microsoft.com/office/officeart/2005/8/layout/radial5"/>
    <dgm:cxn modelId="{345855EA-EBFD-45EC-ADB7-55228BA89855}" type="presParOf" srcId="{6C307FE4-539D-4AF1-B31C-74791A13C528}" destId="{B664135C-F2AA-4DAC-86D2-A404506D155F}" srcOrd="6" destOrd="0" presId="urn:microsoft.com/office/officeart/2005/8/layout/radial5"/>
    <dgm:cxn modelId="{2F65E714-9728-4E16-9B6E-D28474FDAB32}" type="presParOf" srcId="{6C307FE4-539D-4AF1-B31C-74791A13C528}" destId="{5D9C93E2-0DAE-4A9A-8AC7-4BB6FE8C8312}" srcOrd="7" destOrd="0" presId="urn:microsoft.com/office/officeart/2005/8/layout/radial5"/>
    <dgm:cxn modelId="{E0476436-DC94-4DB2-97F7-A23FB6BF8ECD}" type="presParOf" srcId="{5D9C93E2-0DAE-4A9A-8AC7-4BB6FE8C8312}" destId="{A9079940-212C-42CE-AF99-E94411DD9940}" srcOrd="0" destOrd="0" presId="urn:microsoft.com/office/officeart/2005/8/layout/radial5"/>
    <dgm:cxn modelId="{73DF8B3F-4F96-409C-A30E-39089624C085}" type="presParOf" srcId="{6C307FE4-539D-4AF1-B31C-74791A13C528}" destId="{B948C3C8-3DD9-43D0-9964-EAD1D4B6F820}" srcOrd="8" destOrd="0" presId="urn:microsoft.com/office/officeart/2005/8/layout/radial5"/>
    <dgm:cxn modelId="{526EBFB0-D29D-4872-9681-F81C1F491643}" type="presParOf" srcId="{6C307FE4-539D-4AF1-B31C-74791A13C528}" destId="{3B8E1346-01A4-4221-94F2-6BE3A00F2E39}" srcOrd="9" destOrd="0" presId="urn:microsoft.com/office/officeart/2005/8/layout/radial5"/>
    <dgm:cxn modelId="{B672CB74-7D3B-4055-9CE1-1F3A9F14AE30}" type="presParOf" srcId="{3B8E1346-01A4-4221-94F2-6BE3A00F2E39}" destId="{B5314E95-4381-49DD-816A-0B4C6F8833DD}" srcOrd="0" destOrd="0" presId="urn:microsoft.com/office/officeart/2005/8/layout/radial5"/>
    <dgm:cxn modelId="{D431D46A-A873-4A85-828A-184E681460BD}" type="presParOf" srcId="{6C307FE4-539D-4AF1-B31C-74791A13C528}" destId="{98500BE1-3C5A-40FB-BE37-C7090E3B8F28}" srcOrd="10" destOrd="0" presId="urn:microsoft.com/office/officeart/2005/8/layout/radial5"/>
    <dgm:cxn modelId="{C15004FD-1265-4786-844C-30968476B370}" type="presParOf" srcId="{6C307FE4-539D-4AF1-B31C-74791A13C528}" destId="{EA81DEDE-3AAE-472E-AE1E-582FDFB09F61}" srcOrd="11" destOrd="0" presId="urn:microsoft.com/office/officeart/2005/8/layout/radial5"/>
    <dgm:cxn modelId="{08E6DBD1-B6F2-4CE0-B61B-9B6097549DED}" type="presParOf" srcId="{EA81DEDE-3AAE-472E-AE1E-582FDFB09F61}" destId="{6935B8FC-2448-4D67-B386-BE2E2C18BF5F}" srcOrd="0" destOrd="0" presId="urn:microsoft.com/office/officeart/2005/8/layout/radial5"/>
    <dgm:cxn modelId="{9A263CCE-E818-4D83-82A5-829C971207C4}" type="presParOf" srcId="{6C307FE4-539D-4AF1-B31C-74791A13C528}" destId="{71246C9E-A9EB-4B58-80DC-DF5C660D22F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7209D-DA64-43DD-BBE7-56B56575B864}">
      <dsp:nvSpPr>
        <dsp:cNvPr id="0" name=""/>
        <dsp:cNvSpPr/>
      </dsp:nvSpPr>
      <dsp:spPr>
        <a:xfrm>
          <a:off x="3987064" y="1894974"/>
          <a:ext cx="1938263" cy="1780875"/>
        </a:xfrm>
        <a:prstGeom prst="ellipse">
          <a:avLst/>
        </a:prstGeom>
        <a:solidFill>
          <a:srgbClr val="005488"/>
        </a:solidFill>
        <a:ln w="25400" cap="flat" cmpd="sng" algn="ctr">
          <a:solidFill>
            <a:srgbClr val="0054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¿</a:t>
          </a:r>
          <a:r>
            <a:rPr lang="en-US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Cambio</a:t>
          </a: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político</a:t>
          </a: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0916" y="2155777"/>
        <a:ext cx="1370559" cy="1259269"/>
      </dsp:txXfrm>
    </dsp:sp>
    <dsp:sp modelId="{48ABE119-0124-4BAC-B9E2-25A66DB5E840}">
      <dsp:nvSpPr>
        <dsp:cNvPr id="0" name=""/>
        <dsp:cNvSpPr/>
      </dsp:nvSpPr>
      <dsp:spPr>
        <a:xfrm rot="20103986">
          <a:off x="5967045" y="1958486"/>
          <a:ext cx="443023" cy="508009"/>
        </a:xfrm>
        <a:prstGeom prst="rightArrow">
          <a:avLst>
            <a:gd name="adj1" fmla="val 60000"/>
            <a:gd name="adj2" fmla="val 50000"/>
          </a:avLst>
        </a:prstGeom>
        <a:solidFill>
          <a:srgbClr val="E46C0A"/>
        </a:solidFill>
        <a:ln>
          <a:solidFill>
            <a:srgbClr val="E46C0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973239" y="2088103"/>
        <a:ext cx="310116" cy="304805"/>
      </dsp:txXfrm>
    </dsp:sp>
    <dsp:sp modelId="{A3127CCF-2F47-4A2C-8DDA-3C093FC66918}">
      <dsp:nvSpPr>
        <dsp:cNvPr id="0" name=""/>
        <dsp:cNvSpPr/>
      </dsp:nvSpPr>
      <dsp:spPr>
        <a:xfrm>
          <a:off x="6451987" y="1132978"/>
          <a:ext cx="1607506" cy="1166763"/>
        </a:xfrm>
        <a:prstGeom prst="flowChartAlternateProcess">
          <a:avLst/>
        </a:prstGeom>
        <a:noFill/>
        <a:ln w="38100" cap="flat" cmpd="sng" algn="ctr">
          <a:solidFill>
            <a:srgbClr val="0054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Estabilidad política/social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8943" y="1189934"/>
        <a:ext cx="1493594" cy="1052851"/>
      </dsp:txXfrm>
    </dsp:sp>
    <dsp:sp modelId="{E7707C2F-B6ED-4436-B8EF-F6E97F21906E}">
      <dsp:nvSpPr>
        <dsp:cNvPr id="0" name=""/>
        <dsp:cNvSpPr/>
      </dsp:nvSpPr>
      <dsp:spPr>
        <a:xfrm rot="16122545">
          <a:off x="4757482" y="1327220"/>
          <a:ext cx="343155" cy="508009"/>
        </a:xfrm>
        <a:prstGeom prst="rightArrow">
          <a:avLst>
            <a:gd name="adj1" fmla="val 60000"/>
            <a:gd name="adj2" fmla="val 50000"/>
          </a:avLst>
        </a:prstGeom>
        <a:solidFill>
          <a:srgbClr val="E46C0A"/>
        </a:solidFill>
        <a:ln>
          <a:solidFill>
            <a:srgbClr val="E46C0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810115" y="1480282"/>
        <a:ext cx="240209" cy="304805"/>
      </dsp:txXfrm>
    </dsp:sp>
    <dsp:sp modelId="{99F0AD7C-DB4F-4A1D-A308-8D86E8AE5865}">
      <dsp:nvSpPr>
        <dsp:cNvPr id="0" name=""/>
        <dsp:cNvSpPr/>
      </dsp:nvSpPr>
      <dsp:spPr>
        <a:xfrm>
          <a:off x="4107716" y="77476"/>
          <a:ext cx="1601291" cy="1170469"/>
        </a:xfrm>
        <a:prstGeom prst="flowChartAlternateProcess">
          <a:avLst/>
        </a:prstGeom>
        <a:noFill/>
        <a:ln w="38100" cap="flat" cmpd="sng" algn="ctr">
          <a:solidFill>
            <a:srgbClr val="0054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Ajuste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económico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4852" y="134612"/>
        <a:ext cx="1487019" cy="1056197"/>
      </dsp:txXfrm>
    </dsp:sp>
    <dsp:sp modelId="{C9365EE2-D551-453B-AC6B-30114E98C0C0}">
      <dsp:nvSpPr>
        <dsp:cNvPr id="0" name=""/>
        <dsp:cNvSpPr/>
      </dsp:nvSpPr>
      <dsp:spPr>
        <a:xfrm rot="1445205">
          <a:off x="5979355" y="3089901"/>
          <a:ext cx="452289" cy="508009"/>
        </a:xfrm>
        <a:prstGeom prst="rightArrow">
          <a:avLst>
            <a:gd name="adj1" fmla="val 60000"/>
            <a:gd name="adj2" fmla="val 50000"/>
          </a:avLst>
        </a:prstGeom>
        <a:solidFill>
          <a:srgbClr val="E46C0A"/>
        </a:solidFill>
        <a:ln>
          <a:solidFill>
            <a:srgbClr val="E46C0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985262" y="3163815"/>
        <a:ext cx="316602" cy="304805"/>
      </dsp:txXfrm>
    </dsp:sp>
    <dsp:sp modelId="{B664135C-F2AA-4DAC-86D2-A404506D155F}">
      <dsp:nvSpPr>
        <dsp:cNvPr id="0" name=""/>
        <dsp:cNvSpPr/>
      </dsp:nvSpPr>
      <dsp:spPr>
        <a:xfrm>
          <a:off x="6469912" y="3266568"/>
          <a:ext cx="1669319" cy="1137343"/>
        </a:xfrm>
        <a:prstGeom prst="flowChartAlternateProcess">
          <a:avLst/>
        </a:prstGeom>
        <a:noFill/>
        <a:ln w="38100" cap="flat" cmpd="sng" algn="ctr">
          <a:solidFill>
            <a:srgbClr val="0054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Calendario electoral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5431" y="3322087"/>
        <a:ext cx="1558281" cy="1026305"/>
      </dsp:txXfrm>
    </dsp:sp>
    <dsp:sp modelId="{5D9C93E2-0DAE-4A9A-8AC7-4BB6FE8C8312}">
      <dsp:nvSpPr>
        <dsp:cNvPr id="0" name=""/>
        <dsp:cNvSpPr/>
      </dsp:nvSpPr>
      <dsp:spPr>
        <a:xfrm rot="5438467">
          <a:off x="4785174" y="3710631"/>
          <a:ext cx="315651" cy="508009"/>
        </a:xfrm>
        <a:prstGeom prst="rightArrow">
          <a:avLst>
            <a:gd name="adj1" fmla="val 60000"/>
            <a:gd name="adj2" fmla="val 50000"/>
          </a:avLst>
        </a:prstGeom>
        <a:solidFill>
          <a:srgbClr val="E46C0A"/>
        </a:solidFill>
        <a:ln>
          <a:solidFill>
            <a:srgbClr val="E46C0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833051" y="3764888"/>
        <a:ext cx="220956" cy="304805"/>
      </dsp:txXfrm>
    </dsp:sp>
    <dsp:sp modelId="{B948C3C8-3DD9-43D0-9964-EAD1D4B6F820}">
      <dsp:nvSpPr>
        <dsp:cNvPr id="0" name=""/>
        <dsp:cNvSpPr/>
      </dsp:nvSpPr>
      <dsp:spPr>
        <a:xfrm>
          <a:off x="4081536" y="4271315"/>
          <a:ext cx="1702579" cy="1205058"/>
        </a:xfrm>
        <a:prstGeom prst="flowChartAlternateProcess">
          <a:avLst/>
        </a:prstGeom>
        <a:noFill/>
        <a:ln w="38100" cap="flat" cmpd="sng" algn="ctr">
          <a:solidFill>
            <a:srgbClr val="0054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Subsidios/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Impacto social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0361" y="4330140"/>
        <a:ext cx="1584929" cy="1087408"/>
      </dsp:txXfrm>
    </dsp:sp>
    <dsp:sp modelId="{3B8E1346-01A4-4221-94F2-6BE3A00F2E39}">
      <dsp:nvSpPr>
        <dsp:cNvPr id="0" name=""/>
        <dsp:cNvSpPr/>
      </dsp:nvSpPr>
      <dsp:spPr>
        <a:xfrm rot="9272296">
          <a:off x="3405872" y="3145759"/>
          <a:ext cx="520183" cy="508009"/>
        </a:xfrm>
        <a:prstGeom prst="rightArrow">
          <a:avLst>
            <a:gd name="adj1" fmla="val 60000"/>
            <a:gd name="adj2" fmla="val 50000"/>
          </a:avLst>
        </a:prstGeom>
        <a:solidFill>
          <a:srgbClr val="E46C0A"/>
        </a:solidFill>
        <a:ln>
          <a:solidFill>
            <a:srgbClr val="E46C0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550874" y="3214601"/>
        <a:ext cx="367780" cy="304805"/>
      </dsp:txXfrm>
    </dsp:sp>
    <dsp:sp modelId="{98500BE1-3C5A-40FB-BE37-C7090E3B8F28}">
      <dsp:nvSpPr>
        <dsp:cNvPr id="0" name=""/>
        <dsp:cNvSpPr/>
      </dsp:nvSpPr>
      <dsp:spPr>
        <a:xfrm>
          <a:off x="1745516" y="3342778"/>
          <a:ext cx="1588635" cy="1186396"/>
        </a:xfrm>
        <a:prstGeom prst="flowChartAlternateProcess">
          <a:avLst/>
        </a:prstGeom>
        <a:noFill/>
        <a:ln w="38100" cap="flat" cmpd="sng" algn="ctr">
          <a:solidFill>
            <a:srgbClr val="0054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Reforma del Estado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3430" y="3400692"/>
        <a:ext cx="1472807" cy="1070568"/>
      </dsp:txXfrm>
    </dsp:sp>
    <dsp:sp modelId="{EA81DEDE-3AAE-472E-AE1E-582FDFB09F61}">
      <dsp:nvSpPr>
        <dsp:cNvPr id="0" name=""/>
        <dsp:cNvSpPr/>
      </dsp:nvSpPr>
      <dsp:spPr>
        <a:xfrm rot="12020173">
          <a:off x="3406656" y="2045904"/>
          <a:ext cx="479196" cy="508009"/>
        </a:xfrm>
        <a:prstGeom prst="rightArrow">
          <a:avLst>
            <a:gd name="adj1" fmla="val 60000"/>
            <a:gd name="adj2" fmla="val 50000"/>
          </a:avLst>
        </a:prstGeom>
        <a:solidFill>
          <a:srgbClr val="E46C0A"/>
        </a:solidFill>
        <a:ln>
          <a:solidFill>
            <a:srgbClr val="E46C0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545935" y="2172486"/>
        <a:ext cx="335437" cy="304805"/>
      </dsp:txXfrm>
    </dsp:sp>
    <dsp:sp modelId="{71246C9E-A9EB-4B58-80DC-DF5C660D22F9}">
      <dsp:nvSpPr>
        <dsp:cNvPr id="0" name=""/>
        <dsp:cNvSpPr/>
      </dsp:nvSpPr>
      <dsp:spPr>
        <a:xfrm>
          <a:off x="1745515" y="1339567"/>
          <a:ext cx="1554509" cy="1087887"/>
        </a:xfrm>
        <a:prstGeom prst="flowChartAlternateProcess">
          <a:avLst/>
        </a:prstGeom>
        <a:noFill/>
        <a:ln w="38100" cap="flat" cmpd="sng" algn="ctr">
          <a:solidFill>
            <a:srgbClr val="0054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Acuerdos</a:t>
          </a:r>
        </a:p>
      </dsp:txBody>
      <dsp:txXfrm>
        <a:off x="1798620" y="1392672"/>
        <a:ext cx="1448299" cy="98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493" y="5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3610C-027B-492B-8241-018B0EAAC904}" type="datetimeFigureOut">
              <a:rPr lang="es-VE" smtClean="0"/>
              <a:pPr/>
              <a:t>24/05/2016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69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493" y="8916969"/>
            <a:ext cx="3077357" cy="470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EC16-E737-471B-8C64-8D653544FE1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0872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46942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6934986-B8EA-456A-A8F6-83FFF803BC52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40" cy="46942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CD06A90-258A-4076-987B-07B7D62F0F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1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3E4C40-F5DC-439D-8E43-B7088ED781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821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90874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369215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277729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1991783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2116921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2455929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6D37-8FE0-4898-A3A6-782E7F8E213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44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D86AA-09C5-43F4-8D83-B6929E5B460C}" type="slidenum">
              <a:rPr lang="es-VE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VE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955881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D86AA-09C5-43F4-8D83-B6929E5B460C}" type="slidenum">
              <a:rPr lang="es-VE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VE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3011320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6D37-8FE0-4898-A3A6-782E7F8E213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1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816710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E0A1B-E8CF-43CC-96D3-1E7E16DC9B5C}" type="slidenum">
              <a:rPr lang="es-VE" smtClean="0"/>
              <a:pPr>
                <a:defRPr/>
              </a:pPr>
              <a:t>26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576751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6D37-8FE0-4898-A3A6-782E7F8E213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55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6D37-8FE0-4898-A3A6-782E7F8E213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3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06A90-258A-4076-987B-07B7D62F0FA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72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06A90-258A-4076-987B-07B7D62F0FA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16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 altLang="es-VE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46F95-11BE-4CA7-BFA7-AD6C74D1EB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61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334668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110815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247343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104379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190107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408643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VE" dirty="0" smtClean="0">
              <a:ea typeface="ＭＳ Ｐゴシック" pitchFamily="34" charset="-128"/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08B8-CE56-4AAE-B43D-B6B4E912D0C8}" type="slidenum">
              <a:rPr lang="en-US" altLang="es-V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s-VE" dirty="0" smtClean="0"/>
          </a:p>
        </p:txBody>
      </p:sp>
    </p:spTree>
    <p:extLst>
      <p:ext uri="{BB962C8B-B14F-4D97-AF65-F5344CB8AC3E}">
        <p14:creationId xmlns:p14="http://schemas.microsoft.com/office/powerpoint/2010/main" val="30697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4C28-642A-419D-95A0-574E242FDD06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B374-4CBC-44B4-A325-7106EAEDD8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A630-3768-43FD-8975-6ED7AA1FE9EE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E63E-6651-4CEA-83AE-9DE0FBB81B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C525A-9156-472E-A1C2-E97100DD0351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6343-1D6D-494C-99D5-0DCA75D40C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DCBC-6E9E-499A-BAB0-D347E084A8DB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8C2D-359D-424D-9CF4-E1B408557B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46CD-E4EC-48A6-B807-3E9879009F89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4BFC-3433-4920-B638-BDEA8BDEED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2429-5F03-4FC9-908B-F4971DC5F967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8FD7-DFC1-47A4-B449-F9F040FB8B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F691-D79E-42C9-A7FC-60AAD4827DEB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8E76-FE68-44D9-970B-493B60BB96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2E0B-1763-43B2-8A69-B07D636A1252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01B3-90E9-415B-8E99-1364B36358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1CB8-8A85-4B20-B0DF-6DE24E761DF1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171B-8D7E-4486-8328-6CB8398498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C5F6-290D-419B-9EEF-EFDA7A0E3311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0586-A09D-45B4-A926-9AEF93E1B6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7547-F398-4F90-8F3C-DED1CE7A796D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F52A-D4FF-4034-B16E-D773117706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V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VE" smtClean="0"/>
              <a:t>Click to edit Master text styles</a:t>
            </a:r>
          </a:p>
          <a:p>
            <a:pPr lvl="1"/>
            <a:r>
              <a:rPr lang="en-US" altLang="es-VE" smtClean="0"/>
              <a:t>Second level</a:t>
            </a:r>
          </a:p>
          <a:p>
            <a:pPr lvl="2"/>
            <a:r>
              <a:rPr lang="en-US" altLang="es-VE" smtClean="0"/>
              <a:t>Third level</a:t>
            </a:r>
          </a:p>
          <a:p>
            <a:pPr lvl="3"/>
            <a:r>
              <a:rPr lang="en-US" altLang="es-VE" smtClean="0"/>
              <a:t>Fourth level</a:t>
            </a:r>
          </a:p>
          <a:p>
            <a:pPr lvl="4"/>
            <a:r>
              <a:rPr lang="en-US" altLang="es-V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5C24A-0508-4CEE-8B3D-1290AAE501A0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D179A1-245B-49FC-88C8-CE8B6AC438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emf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hyperlink" Target="mailto:info@ecoanalitica.ne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losa@ecoanalitica.net?subject=Solicitud%20o%20Informaci%C3%B3n%20Adicional" TargetMode="External"/><Relationship Id="rId5" Type="http://schemas.openxmlformats.org/officeDocument/2006/relationships/hyperlink" Target="mailto:asdrubalo@ecoanalitica.net?subject=Solicitud%20o%20Informaci%C3%B3n%20Adicional" TargetMode="External"/><Relationship Id="rId4" Type="http://schemas.openxmlformats.org/officeDocument/2006/relationships/hyperlink" Target="http://www.ecoanalitica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ECO-E-gran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337978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48038" y="152400"/>
            <a:ext cx="5795962" cy="1676400"/>
          </a:xfrm>
        </p:spPr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VE" sz="3500" b="1" dirty="0" smtClean="0">
                <a:solidFill>
                  <a:srgbClr val="17375E"/>
                </a:solidFill>
                <a:latin typeface="Arial"/>
                <a:cs typeface="Arial"/>
              </a:rPr>
              <a:t>Venezuela: </a:t>
            </a:r>
            <a:br>
              <a:rPr lang="es-VE" sz="3500" b="1" dirty="0" smtClean="0">
                <a:solidFill>
                  <a:srgbClr val="17375E"/>
                </a:solidFill>
                <a:latin typeface="Arial"/>
                <a:cs typeface="Arial"/>
              </a:rPr>
            </a:br>
            <a:r>
              <a:rPr lang="es-VE" sz="35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El modelo colapsó </a:t>
            </a:r>
            <a:br>
              <a:rPr lang="es-VE" sz="35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s-VE" sz="35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¿y ahora qué?</a:t>
            </a:r>
            <a:r>
              <a:rPr lang="es-VE" sz="3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s-VE" sz="3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4"/>
          <a:stretch/>
        </p:blipFill>
        <p:spPr>
          <a:xfrm>
            <a:off x="6110624" y="6083805"/>
            <a:ext cx="3033376" cy="774195"/>
          </a:xfrm>
          <a:prstGeom prst="rect">
            <a:avLst/>
          </a:prstGeom>
        </p:spPr>
      </p:pic>
      <p:pic>
        <p:nvPicPr>
          <p:cNvPr id="1026" name="Picture 2" descr="https://lagarto1949.files.wordpress.com/2012/03/chavez-triste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12" y="2027377"/>
            <a:ext cx="2868612" cy="215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ijustsaidit.com/wp-content/uploads/2013/05/Restaurante-de-comida-t%C3%ADpica-paraguaya-niega-ingreso-a-Madur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r="11865"/>
          <a:stretch/>
        </p:blipFill>
        <p:spPr bwMode="auto">
          <a:xfrm>
            <a:off x="5580529" y="3702553"/>
            <a:ext cx="2786810" cy="199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uadroTexto 2"/>
          <p:cNvSpPr txBox="1"/>
          <p:nvPr/>
        </p:nvSpPr>
        <p:spPr>
          <a:xfrm>
            <a:off x="3511457" y="5033158"/>
            <a:ext cx="1910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¿?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Imagen 4" descr="Untitled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1200"/>
            <a:ext cx="1934541" cy="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384300" y="217468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17375E"/>
                </a:solidFill>
              </a:rPr>
              <a:t>Otra distorsión del modelo:</a:t>
            </a:r>
          </a:p>
          <a:p>
            <a:pPr algn="ctr"/>
            <a:r>
              <a:rPr lang="es-ES" sz="2800" b="1" dirty="0" smtClean="0">
                <a:solidFill>
                  <a:srgbClr val="17375E"/>
                </a:solidFill>
              </a:rPr>
              <a:t>El tipo de cambio</a:t>
            </a:r>
            <a:endParaRPr lang="es-VE" sz="2800" dirty="0">
              <a:solidFill>
                <a:srgbClr val="17375E"/>
              </a:solidFill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2900" y="1432592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En 2003 </a:t>
            </a:r>
            <a:r>
              <a:rPr lang="es-ES" sz="2000" dirty="0"/>
              <a:t>se implantó un control de </a:t>
            </a:r>
            <a:r>
              <a:rPr lang="es-ES" sz="2000" dirty="0" smtClean="0"/>
              <a:t>cambio </a:t>
            </a:r>
            <a:r>
              <a:rPr lang="es-ES" sz="2000" dirty="0"/>
              <a:t>fijo que se estableció en VEF 1,60/US$ y se creó la Comisión de Administración de Divisas (</a:t>
            </a:r>
            <a:r>
              <a:rPr lang="es-ES" sz="2000" dirty="0" err="1"/>
              <a:t>Cadivi</a:t>
            </a:r>
            <a:r>
              <a:rPr lang="es-ES" sz="2000" dirty="0"/>
              <a:t>). </a:t>
            </a:r>
            <a:endParaRPr lang="es-ES" sz="5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342900" indent="-34290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Desde que se instauró el control de cambios se han llevado a cabo cinco </a:t>
            </a:r>
            <a:r>
              <a:rPr lang="es-ES" sz="2000" dirty="0" smtClean="0"/>
              <a:t>devaluaciones: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800100" lvl="1" indent="-342900" algn="just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2004</a:t>
            </a:r>
            <a:r>
              <a:rPr lang="es-ES" sz="2000" dirty="0"/>
              <a:t>:</a:t>
            </a:r>
            <a:r>
              <a:rPr lang="es-ES" sz="2000" dirty="0" smtClean="0"/>
              <a:t> VEF </a:t>
            </a:r>
            <a:r>
              <a:rPr lang="es-ES" sz="2000" dirty="0"/>
              <a:t>1,92/</a:t>
            </a:r>
            <a:r>
              <a:rPr lang="es-ES" sz="2000" dirty="0" err="1"/>
              <a:t>US</a:t>
            </a:r>
            <a:r>
              <a:rPr lang="es-ES" sz="2000" dirty="0" smtClean="0"/>
              <a:t>$.</a:t>
            </a:r>
          </a:p>
          <a:p>
            <a:pPr marL="800100" lvl="1" indent="-342900" algn="just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2005: VEF </a:t>
            </a:r>
            <a:r>
              <a:rPr lang="es-ES" sz="2000" dirty="0"/>
              <a:t>2,15/</a:t>
            </a:r>
            <a:r>
              <a:rPr lang="es-ES" sz="2000" dirty="0" err="1"/>
              <a:t>US</a:t>
            </a:r>
            <a:r>
              <a:rPr lang="es-ES" sz="2000" dirty="0"/>
              <a:t>$. </a:t>
            </a:r>
            <a:endParaRPr lang="es-ES" sz="2000" dirty="0" smtClean="0"/>
          </a:p>
          <a:p>
            <a:pPr marL="800100" lvl="1" indent="-342900" algn="just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2010: VEF 4,3/</a:t>
            </a:r>
            <a:r>
              <a:rPr lang="es-ES" sz="2000" dirty="0" err="1" smtClean="0"/>
              <a:t>US</a:t>
            </a:r>
            <a:r>
              <a:rPr lang="es-ES" sz="2000" dirty="0"/>
              <a:t>$. </a:t>
            </a:r>
            <a:endParaRPr lang="es-ES" sz="2000" dirty="0" smtClean="0"/>
          </a:p>
          <a:p>
            <a:pPr marL="800100" lvl="1" indent="-342900" algn="just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2012: VEF 6,3/</a:t>
            </a:r>
            <a:r>
              <a:rPr lang="es-ES" sz="2000" dirty="0" err="1" smtClean="0"/>
              <a:t>US</a:t>
            </a:r>
            <a:r>
              <a:rPr lang="es-ES" sz="2000" dirty="0" smtClean="0"/>
              <a:t>$.</a:t>
            </a:r>
          </a:p>
          <a:p>
            <a:pPr marL="800100" lvl="1" indent="-342900" algn="just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2016: VEF 10,0/</a:t>
            </a:r>
            <a:r>
              <a:rPr lang="es-ES" sz="2000" dirty="0" err="1" smtClean="0"/>
              <a:t>US</a:t>
            </a:r>
            <a:r>
              <a:rPr lang="es-ES" sz="2000" dirty="0" smtClean="0"/>
              <a:t>$.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5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500" dirty="0"/>
          </a:p>
          <a:p>
            <a:pPr lvl="1" algn="just"/>
            <a:r>
              <a:rPr lang="es-ES" sz="2000" dirty="0" smtClean="0"/>
              <a:t>Desde 2010 se han implementado </a:t>
            </a:r>
            <a:r>
              <a:rPr lang="es-ES" sz="2000" dirty="0" err="1" smtClean="0"/>
              <a:t>multiples</a:t>
            </a:r>
            <a:r>
              <a:rPr lang="es-ES" sz="2000" dirty="0" smtClean="0"/>
              <a:t> sistemas duales, llamados </a:t>
            </a:r>
            <a:r>
              <a:rPr lang="es-ES" sz="2000" dirty="0" err="1" smtClean="0"/>
              <a:t>Sitme</a:t>
            </a:r>
            <a:r>
              <a:rPr lang="es-ES" sz="2000" dirty="0" smtClean="0"/>
              <a:t> (2010), </a:t>
            </a:r>
            <a:r>
              <a:rPr lang="es-ES" sz="2000" dirty="0" err="1" smtClean="0"/>
              <a:t>Sicad</a:t>
            </a:r>
            <a:r>
              <a:rPr lang="es-ES" sz="2000" dirty="0" smtClean="0"/>
              <a:t> I (2013), </a:t>
            </a:r>
            <a:r>
              <a:rPr lang="es-ES" sz="2000" dirty="0" err="1" smtClean="0"/>
              <a:t>Sicad</a:t>
            </a:r>
            <a:r>
              <a:rPr lang="es-ES" sz="2000" dirty="0" smtClean="0"/>
              <a:t> II (2014), </a:t>
            </a:r>
            <a:r>
              <a:rPr lang="es-ES" sz="2000" dirty="0" err="1" smtClean="0"/>
              <a:t>Simadi</a:t>
            </a:r>
            <a:r>
              <a:rPr lang="es-ES" sz="2000" dirty="0" smtClean="0"/>
              <a:t> (2015) y </a:t>
            </a:r>
            <a:r>
              <a:rPr lang="es-ES" sz="2000" dirty="0" err="1" smtClean="0"/>
              <a:t>Dicom</a:t>
            </a:r>
            <a:r>
              <a:rPr lang="es-ES" sz="2000" dirty="0" smtClean="0"/>
              <a:t> (2016).</a:t>
            </a:r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1317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524000" y="318154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2800" b="1" dirty="0">
                <a:solidFill>
                  <a:srgbClr val="17375E"/>
                </a:solidFill>
              </a:rPr>
              <a:t>V</a:t>
            </a:r>
            <a:r>
              <a:rPr lang="es-ES" sz="2800" b="1" dirty="0" smtClean="0">
                <a:solidFill>
                  <a:srgbClr val="17375E"/>
                </a:solidFill>
              </a:rPr>
              <a:t>ista general de las políticas chavistas</a:t>
            </a:r>
            <a:endParaRPr lang="es-VE" sz="2800" dirty="0">
              <a:solidFill>
                <a:srgbClr val="17375E"/>
              </a:solidFill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38200" y="1371600"/>
            <a:ext cx="784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200" dirty="0"/>
              <a:t>P</a:t>
            </a:r>
            <a:r>
              <a:rPr lang="es-ES" sz="2200" dirty="0" smtClean="0"/>
              <a:t>olítica </a:t>
            </a:r>
            <a:r>
              <a:rPr lang="es-ES" sz="2200" dirty="0"/>
              <a:t>fiscal </a:t>
            </a:r>
            <a:r>
              <a:rPr lang="es-ES" sz="2200" dirty="0" smtClean="0"/>
              <a:t>expansiva.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200" dirty="0" smtClean="0"/>
              <a:t>Inversión extranjera directa limitada.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200" dirty="0" smtClean="0"/>
              <a:t>Aumento acentuado del gasto público.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200" dirty="0" smtClean="0"/>
              <a:t>Política cambiaria controlada.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200" dirty="0" smtClean="0"/>
              <a:t>Instituciones centralizadas.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200" dirty="0" smtClean="0"/>
              <a:t>Mecanismos de subsidios amplios. </a:t>
            </a:r>
          </a:p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/>
          </a:p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200" dirty="0" smtClean="0"/>
              <a:t>Alianzas políticas en la región latinoamericana y China.</a:t>
            </a:r>
          </a:p>
          <a:p>
            <a:pPr marL="342900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050" name="Picture 2" descr="http://crececoach.com.mx/wp-content/uploads/2012/03/sad-piggy-b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537740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87557" y="271411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17375E"/>
                </a:solidFill>
              </a:rPr>
              <a:t>Los resultados </a:t>
            </a:r>
            <a:endParaRPr lang="es-VE" sz="3200" dirty="0">
              <a:solidFill>
                <a:srgbClr val="17375E"/>
              </a:solidFill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96" y="1066800"/>
            <a:ext cx="8321485" cy="52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CO-rab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79513" y="331534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17375E"/>
                </a:solidFill>
              </a:rPr>
              <a:t>Inflación</a:t>
            </a:r>
            <a:r>
              <a:rPr lang="en-US" sz="3200" b="1" dirty="0" smtClean="0">
                <a:solidFill>
                  <a:srgbClr val="17375E"/>
                </a:solidFill>
              </a:rPr>
              <a:t> </a:t>
            </a:r>
            <a:r>
              <a:rPr lang="en-US" sz="3200" b="1" dirty="0" err="1" smtClean="0">
                <a:solidFill>
                  <a:srgbClr val="17375E"/>
                </a:solidFill>
              </a:rPr>
              <a:t>por</a:t>
            </a:r>
            <a:r>
              <a:rPr lang="en-US" sz="3200" b="1" dirty="0">
                <a:solidFill>
                  <a:srgbClr val="17375E"/>
                </a:solidFill>
              </a:rPr>
              <a:t> </a:t>
            </a:r>
            <a:r>
              <a:rPr lang="en-US" sz="3200" b="1" dirty="0" smtClean="0">
                <a:solidFill>
                  <a:srgbClr val="17375E"/>
                </a:solidFill>
              </a:rPr>
              <a:t>las </a:t>
            </a:r>
            <a:r>
              <a:rPr lang="en-US" sz="3200" b="1" dirty="0" err="1" smtClean="0">
                <a:solidFill>
                  <a:srgbClr val="17375E"/>
                </a:solidFill>
              </a:rPr>
              <a:t>nubes</a:t>
            </a:r>
            <a:endParaRPr lang="es-VE" sz="3200" b="1" dirty="0">
              <a:solidFill>
                <a:srgbClr val="17375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0256" b="7094"/>
          <a:stretch/>
        </p:blipFill>
        <p:spPr>
          <a:xfrm>
            <a:off x="762000" y="916309"/>
            <a:ext cx="8001000" cy="52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CO-rab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79513" y="331534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17375E"/>
                </a:solidFill>
              </a:rPr>
              <a:t>PIB</a:t>
            </a:r>
            <a:r>
              <a:rPr lang="en-US" sz="3200" b="1" dirty="0" smtClean="0">
                <a:solidFill>
                  <a:srgbClr val="17375E"/>
                </a:solidFill>
              </a:rPr>
              <a:t> </a:t>
            </a:r>
            <a:r>
              <a:rPr lang="en-US" sz="3200" b="1" dirty="0">
                <a:solidFill>
                  <a:srgbClr val="17375E"/>
                </a:solidFill>
              </a:rPr>
              <a:t>Per Capita </a:t>
            </a:r>
            <a:r>
              <a:rPr lang="en-US" sz="3200" b="1" dirty="0" smtClean="0">
                <a:solidFill>
                  <a:srgbClr val="17375E"/>
                </a:solidFill>
              </a:rPr>
              <a:t>(US$) 1982</a:t>
            </a:r>
            <a:endParaRPr lang="es-VE" sz="3200" b="1" dirty="0">
              <a:solidFill>
                <a:srgbClr val="17375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916" t="6073" r="5341" b="10958"/>
          <a:stretch/>
        </p:blipFill>
        <p:spPr>
          <a:xfrm>
            <a:off x="288962" y="1144681"/>
            <a:ext cx="8855038" cy="48389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CO-rab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79513" y="331534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17375E"/>
                </a:solidFill>
              </a:rPr>
              <a:t>PIB</a:t>
            </a:r>
            <a:r>
              <a:rPr lang="en-US" sz="3200" b="1" dirty="0" smtClean="0">
                <a:solidFill>
                  <a:srgbClr val="17375E"/>
                </a:solidFill>
              </a:rPr>
              <a:t> </a:t>
            </a:r>
            <a:r>
              <a:rPr lang="en-US" sz="3200" b="1" dirty="0">
                <a:solidFill>
                  <a:srgbClr val="17375E"/>
                </a:solidFill>
              </a:rPr>
              <a:t>Per Capita </a:t>
            </a:r>
            <a:r>
              <a:rPr lang="en-US" sz="3200" b="1" dirty="0" smtClean="0">
                <a:solidFill>
                  <a:srgbClr val="17375E"/>
                </a:solidFill>
              </a:rPr>
              <a:t>(US$) 2016 </a:t>
            </a:r>
            <a:endParaRPr lang="es-VE" sz="3200" b="1" dirty="0">
              <a:solidFill>
                <a:srgbClr val="17375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037" t="9513" r="6220" b="9513"/>
          <a:stretch/>
        </p:blipFill>
        <p:spPr>
          <a:xfrm>
            <a:off x="295254" y="1247843"/>
            <a:ext cx="8848746" cy="47193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19200" y="1012975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Era Post-Chávez </a:t>
            </a:r>
          </a:p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4000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¿Qué viene?</a:t>
            </a:r>
            <a:endParaRPr lang="es-VE" altLang="es-VE" sz="4000" b="1" dirty="0">
              <a:solidFill>
                <a:srgbClr val="E46C0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1028" name="Picture 4" descr="http://2.bp.blogspot.com/-Hra5zmSBmb4/VoQmrnZcdBI/AAAAAAAAA84/hHrrvMY3lPc/s1600/election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0"/>
          <a:stretch/>
        </p:blipFill>
        <p:spPr bwMode="auto">
          <a:xfrm>
            <a:off x="1804147" y="2667000"/>
            <a:ext cx="6000750" cy="2886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378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676400" y="314966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Era Post-Chávez ¿Dónde estamos?</a:t>
            </a:r>
            <a:endParaRPr lang="es-VE" alt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7 CuadroTexto"/>
          <p:cNvSpPr txBox="1">
            <a:spLocks noChangeArrowheads="1"/>
          </p:cNvSpPr>
          <p:nvPr/>
        </p:nvSpPr>
        <p:spPr bwMode="auto">
          <a:xfrm>
            <a:off x="533400" y="1295400"/>
            <a:ext cx="825313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3888" indent="-268288" algn="just">
              <a:lnSpc>
                <a:spcPct val="150000"/>
              </a:lnSpc>
              <a:buClr>
                <a:srgbClr val="005488"/>
              </a:buClr>
              <a:buFont typeface="Arial" charset="0"/>
              <a:buChar char="•"/>
            </a:pPr>
            <a:r>
              <a:rPr lang="es-VE" altLang="es-VE" sz="2200" dirty="0" smtClean="0">
                <a:latin typeface="Arial" pitchFamily="34" charset="0"/>
                <a:cs typeface="Arial" pitchFamily="34" charset="0"/>
              </a:rPr>
              <a:t>Venezuela vive una depresión económica. </a:t>
            </a:r>
          </a:p>
          <a:p>
            <a:pPr marL="623888" indent="-268288" algn="just">
              <a:lnSpc>
                <a:spcPct val="150000"/>
              </a:lnSpc>
              <a:buClr>
                <a:srgbClr val="005488"/>
              </a:buClr>
              <a:buFont typeface="Arial" charset="0"/>
              <a:buChar char="•"/>
            </a:pPr>
            <a:r>
              <a:rPr lang="es-VE" altLang="es-VE" sz="2200" dirty="0" smtClean="0">
                <a:latin typeface="Arial" pitchFamily="34" charset="0"/>
                <a:cs typeface="Arial" pitchFamily="34" charset="0"/>
              </a:rPr>
              <a:t>Aceleración de la inflación con significativa pérdida de poder adquisitivo.</a:t>
            </a:r>
          </a:p>
          <a:p>
            <a:pPr marL="623888" indent="-268288" algn="just">
              <a:lnSpc>
                <a:spcPct val="150000"/>
              </a:lnSpc>
              <a:buClr>
                <a:srgbClr val="005488"/>
              </a:buClr>
              <a:buFont typeface="Arial" charset="0"/>
              <a:buChar char="•"/>
            </a:pPr>
            <a:r>
              <a:rPr lang="es-VE" altLang="es-VE" sz="2200" dirty="0" smtClean="0">
                <a:latin typeface="Arial" pitchFamily="34" charset="0"/>
                <a:cs typeface="Arial" pitchFamily="34" charset="0"/>
              </a:rPr>
              <a:t>Fuerte recorte en las importaciones y liquidación de activos.</a:t>
            </a:r>
          </a:p>
          <a:p>
            <a:pPr marL="623888" indent="-268288" algn="just">
              <a:lnSpc>
                <a:spcPct val="150000"/>
              </a:lnSpc>
              <a:buClr>
                <a:srgbClr val="005488"/>
              </a:buClr>
              <a:buFont typeface="Arial" charset="0"/>
              <a:buChar char="•"/>
            </a:pPr>
            <a:r>
              <a:rPr lang="es-VE" altLang="es-VE" sz="2200" dirty="0" smtClean="0">
                <a:latin typeface="Arial" pitchFamily="34" charset="0"/>
                <a:cs typeface="Arial" pitchFamily="34" charset="0"/>
              </a:rPr>
              <a:t>Sector privado sin margen de maniobra para incrementar la oferta de bienes y servicios.</a:t>
            </a:r>
          </a:p>
          <a:p>
            <a:pPr marL="623888" indent="-268288" algn="just">
              <a:lnSpc>
                <a:spcPct val="150000"/>
              </a:lnSpc>
              <a:buClr>
                <a:srgbClr val="005488"/>
              </a:buClr>
              <a:buFont typeface="Arial" charset="0"/>
              <a:buChar char="•"/>
            </a:pPr>
            <a:r>
              <a:rPr lang="es-VE" altLang="es-VE" sz="2200" dirty="0" smtClean="0">
                <a:latin typeface="Arial" pitchFamily="34" charset="0"/>
                <a:cs typeface="Arial" pitchFamily="34" charset="0"/>
              </a:rPr>
              <a:t>Anuncio de medidas con alcance limitado.</a:t>
            </a:r>
          </a:p>
          <a:p>
            <a:pPr marL="623888" indent="-268288" algn="just">
              <a:lnSpc>
                <a:spcPct val="150000"/>
              </a:lnSpc>
              <a:buClr>
                <a:srgbClr val="005488"/>
              </a:buClr>
              <a:buFont typeface="Arial" charset="0"/>
              <a:buChar char="•"/>
            </a:pPr>
            <a:r>
              <a:rPr lang="es-VE" altLang="es-VE" sz="2200" dirty="0" smtClean="0">
                <a:latin typeface="Arial" pitchFamily="34" charset="0"/>
                <a:cs typeface="Arial" pitchFamily="34" charset="0"/>
              </a:rPr>
              <a:t>Escenario de confrontación política sin posibilidad por los momentos, pasa lograr acuerdos institucionales.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905000" y="347983"/>
            <a:ext cx="578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Panorama petrolero cambió</a:t>
            </a:r>
            <a:endParaRPr lang="es-VE" alt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7933" t="10666" r="10148" b="15385"/>
          <a:stretch/>
        </p:blipFill>
        <p:spPr>
          <a:xfrm>
            <a:off x="895350" y="1129609"/>
            <a:ext cx="7391400" cy="46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O-rab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00" cy="1172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1476"/>
            <a:ext cx="7623048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petróleo, ¿nuestro ángel de la guarda?</a:t>
            </a:r>
            <a:endParaRPr 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8769" r="8769"/>
          <a:stretch/>
        </p:blipFill>
        <p:spPr>
          <a:xfrm>
            <a:off x="1735074" y="1373661"/>
            <a:ext cx="6286500" cy="43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19200" y="108733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Entender el pasado para explicar </a:t>
            </a:r>
          </a:p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presente</a:t>
            </a:r>
            <a:endParaRPr lang="es-VE" alt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10169"/>
          <a:stretch/>
        </p:blipFill>
        <p:spPr>
          <a:xfrm>
            <a:off x="156881" y="4301064"/>
            <a:ext cx="8901953" cy="206777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5017" y="1359991"/>
            <a:ext cx="8489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</a:t>
            </a:r>
            <a:r>
              <a:rPr lang="es-ES" sz="2000" dirty="0" smtClean="0"/>
              <a:t>a </a:t>
            </a:r>
            <a:r>
              <a:rPr lang="es-ES" sz="2000" dirty="0"/>
              <a:t>economía venezolana durante el período 1970-1986 puede ser dividida en </a:t>
            </a:r>
            <a:r>
              <a:rPr lang="es-ES" sz="2000" dirty="0" smtClean="0"/>
              <a:t>subperíodos:</a:t>
            </a:r>
          </a:p>
          <a:p>
            <a:endParaRPr lang="es-ES" sz="500" dirty="0" smtClean="0"/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1970-1973: recuperación </a:t>
            </a:r>
            <a:r>
              <a:rPr lang="es-ES" sz="2000" dirty="0"/>
              <a:t>y expansión </a:t>
            </a:r>
            <a:r>
              <a:rPr lang="es-ES" sz="2000" dirty="0" smtClean="0"/>
              <a:t>moderada.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1974-1978: expansión </a:t>
            </a:r>
            <a:r>
              <a:rPr lang="es-ES" sz="2000" dirty="0"/>
              <a:t>pronunciada y cambios de carácter </a:t>
            </a:r>
            <a:r>
              <a:rPr lang="es-ES" sz="2000" dirty="0" smtClean="0"/>
              <a:t>nominal.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1978-1982: recesión </a:t>
            </a:r>
            <a:r>
              <a:rPr lang="es-ES" sz="2000" dirty="0"/>
              <a:t>económica en términos reales en contraste con una expansión </a:t>
            </a:r>
            <a:r>
              <a:rPr lang="es-ES" sz="2000" dirty="0" smtClean="0"/>
              <a:t>nominal.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1983-1986: marcado </a:t>
            </a:r>
            <a:r>
              <a:rPr lang="es-ES" sz="2000" dirty="0"/>
              <a:t>por la recesión y los ajustes </a:t>
            </a:r>
            <a:r>
              <a:rPr lang="es-ES" sz="2000" dirty="0" smtClean="0"/>
              <a:t>económicos.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0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FC6D0CB-4530-4A44-9568-37CA5B1C0D54}" type="slidenum">
              <a:rPr lang="es-VE" altLang="es-VE"/>
              <a:pPr>
                <a:defRPr/>
              </a:pPr>
              <a:t>20</a:t>
            </a:fld>
            <a:endParaRPr lang="es-VE" altLang="es-VE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971409" y="0"/>
            <a:ext cx="7562991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¿Cuál ha sido el impacto de </a:t>
            </a:r>
          </a:p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ajustar?</a:t>
            </a:r>
            <a:endParaRPr lang="es-VE" alt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1191" t="7148" b="2637"/>
          <a:stretch/>
        </p:blipFill>
        <p:spPr>
          <a:xfrm>
            <a:off x="1161908" y="1171575"/>
            <a:ext cx="7181991" cy="48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FC6D0CB-4530-4A44-9568-37CA5B1C0D54}" type="slidenum">
              <a:rPr lang="es-VE" altLang="es-VE"/>
              <a:pPr>
                <a:defRPr/>
              </a:pPr>
              <a:t>21</a:t>
            </a:fld>
            <a:endParaRPr lang="es-VE" altLang="es-VE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285804" y="259901"/>
            <a:ext cx="7562991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contracción de largo aliento</a:t>
            </a:r>
            <a:endParaRPr lang="es-VE" alt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5605" t="2557" r="8168" b="2557"/>
          <a:stretch/>
        </p:blipFill>
        <p:spPr>
          <a:xfrm>
            <a:off x="838200" y="1171575"/>
            <a:ext cx="7315200" cy="4995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9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CO-rab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4"/>
          <a:stretch/>
        </p:blipFill>
        <p:spPr>
          <a:xfrm>
            <a:off x="6110624" y="6083805"/>
            <a:ext cx="3033376" cy="77419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5000" y="208002"/>
            <a:ext cx="61960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inflación se salió de control</a:t>
            </a:r>
            <a:endParaRPr lang="es-VE" alt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8038"/>
          <a:stretch/>
        </p:blipFill>
        <p:spPr>
          <a:xfrm>
            <a:off x="304800" y="1281427"/>
            <a:ext cx="8697481" cy="47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362215"/>
            <a:ext cx="9829800" cy="6267185"/>
          </a:xfrm>
          <a:prstGeom prst="rect">
            <a:avLst/>
          </a:prstGeom>
        </p:spPr>
      </p:pic>
      <p:pic>
        <p:nvPicPr>
          <p:cNvPr id="3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4"/>
          <a:stretch/>
        </p:blipFill>
        <p:spPr>
          <a:xfrm>
            <a:off x="6110624" y="6083805"/>
            <a:ext cx="3033376" cy="77419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0700" y="137602"/>
            <a:ext cx="60094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¿Dónde esta el mayor ajuste?</a:t>
            </a:r>
            <a:endParaRPr lang="es-VE" alt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CO-rab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4"/>
          <a:stretch/>
        </p:blipFill>
        <p:spPr>
          <a:xfrm>
            <a:off x="6110624" y="6083805"/>
            <a:ext cx="3033376" cy="77419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0200" y="308788"/>
            <a:ext cx="7086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Venezuela es una bomba de tiempo</a:t>
            </a:r>
            <a:endParaRPr lang="es-VE" alt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301" t="7330" r="12720" b="5390"/>
          <a:stretch/>
        </p:blipFill>
        <p:spPr>
          <a:xfrm>
            <a:off x="990600" y="1295400"/>
            <a:ext cx="7162800" cy="46713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110624" y="1828800"/>
            <a:ext cx="1737976" cy="2743200"/>
          </a:xfrm>
          <a:prstGeom prst="rect">
            <a:avLst/>
          </a:prstGeom>
          <a:solidFill>
            <a:srgbClr val="17375E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6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O-rab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00" cy="1172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6605"/>
            <a:ext cx="7123176" cy="5625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¿Puede eludirse el ajuste?</a:t>
            </a:r>
            <a:endParaRPr 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696" r="5422"/>
          <a:stretch/>
        </p:blipFill>
        <p:spPr>
          <a:xfrm>
            <a:off x="583423" y="990600"/>
            <a:ext cx="8001000" cy="50879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78955-A7C9-425A-A376-6B3F6657D392}" type="slidenum">
              <a:rPr lang="es-VE" smtClean="0"/>
              <a:pPr>
                <a:defRPr/>
              </a:pPr>
              <a:t>26</a:t>
            </a:fld>
            <a:endParaRPr lang="es-VE" dirty="0"/>
          </a:p>
        </p:txBody>
      </p:sp>
      <p:pic>
        <p:nvPicPr>
          <p:cNvPr id="3" name="Picture 4" descr="ECO-rab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90700" cy="117218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182238"/>
            <a:ext cx="70731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Ejecutivo escogió la peor vía</a:t>
            </a:r>
          </a:p>
          <a:p>
            <a:pPr marL="623888" indent="-623888"/>
            <a:endParaRPr lang="es-VE" sz="3000" b="1" dirty="0">
              <a:solidFill>
                <a:srgbClr val="005488"/>
              </a:solidFill>
              <a:latin typeface="Comic Sans MS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863" t="4303" r="4863" b="4303"/>
          <a:stretch/>
        </p:blipFill>
        <p:spPr>
          <a:xfrm>
            <a:off x="596139" y="1375572"/>
            <a:ext cx="7848600" cy="46601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993" b="1"/>
          <a:stretch/>
        </p:blipFill>
        <p:spPr>
          <a:xfrm>
            <a:off x="333935" y="1194813"/>
            <a:ext cx="7086997" cy="4690382"/>
          </a:xfrm>
          <a:prstGeom prst="rect">
            <a:avLst/>
          </a:prstGeom>
        </p:spPr>
      </p:pic>
      <p:pic>
        <p:nvPicPr>
          <p:cNvPr id="2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errar llave 7"/>
          <p:cNvSpPr/>
          <p:nvPr/>
        </p:nvSpPr>
        <p:spPr>
          <a:xfrm>
            <a:off x="7295388" y="3548558"/>
            <a:ext cx="381000" cy="106680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7429897" y="3634259"/>
            <a:ext cx="1720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b="1" dirty="0" smtClean="0"/>
              <a:t>Niveles mínimos de “</a:t>
            </a:r>
            <a:r>
              <a:rPr lang="es-VE" sz="1400" b="1" dirty="0" err="1" smtClean="0"/>
              <a:t>soportabilidad</a:t>
            </a:r>
            <a:r>
              <a:rPr lang="es-VE" sz="1400" b="1" dirty="0" smtClean="0"/>
              <a:t>”</a:t>
            </a:r>
            <a:endParaRPr lang="es-VE" sz="1400" b="1" dirty="0"/>
          </a:p>
        </p:txBody>
      </p:sp>
      <p:sp>
        <p:nvSpPr>
          <p:cNvPr id="7" name="Elipse 6"/>
          <p:cNvSpPr/>
          <p:nvPr/>
        </p:nvSpPr>
        <p:spPr>
          <a:xfrm>
            <a:off x="6564803" y="5366137"/>
            <a:ext cx="838200" cy="344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47800" y="216967"/>
            <a:ext cx="7239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¿Es posible cubrir la brecha en 2016?</a:t>
            </a:r>
            <a:endParaRPr lang="es-VE" alt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CO-rab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86593"/>
            <a:ext cx="769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Más que un problema de flujo, </a:t>
            </a:r>
          </a:p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detalle es la capacidad de </a:t>
            </a:r>
          </a:p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reacción de la economía</a:t>
            </a:r>
            <a:endParaRPr lang="es-VE" alt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7391" y="1625658"/>
            <a:ext cx="8266692" cy="5625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es-VE" sz="3600" b="1" dirty="0">
              <a:solidFill>
                <a:srgbClr val="00548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31416" y="1911432"/>
            <a:ext cx="8620029" cy="3882529"/>
            <a:chOff x="44974" y="3022608"/>
            <a:chExt cx="8856289" cy="3882525"/>
          </a:xfrm>
        </p:grpSpPr>
        <p:sp>
          <p:nvSpPr>
            <p:cNvPr id="8" name="CuadroTexto 7"/>
            <p:cNvSpPr txBox="1"/>
            <p:nvPr/>
          </p:nvSpPr>
          <p:spPr>
            <a:xfrm>
              <a:off x="1025208" y="3022608"/>
              <a:ext cx="7876055" cy="1938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US$5.000 millones China</a:t>
              </a:r>
            </a:p>
            <a:p>
              <a:r>
                <a:rPr lang="es-V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US$4.000 millones Swap Oro</a:t>
              </a:r>
            </a:p>
            <a:p>
              <a:r>
                <a:rPr lang="es-V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US$1.800 millones Recursos Extrapresupuestarios</a:t>
              </a:r>
            </a:p>
            <a:p>
              <a:r>
                <a:rPr lang="es-V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US$1.700 millones Operaciones de financiamiento cuentas por cobrar Pdvsa </a:t>
              </a:r>
              <a:endParaRPr lang="es-V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Conector recto 8"/>
            <p:cNvCxnSpPr/>
            <p:nvPr/>
          </p:nvCxnSpPr>
          <p:spPr>
            <a:xfrm>
              <a:off x="44974" y="5122033"/>
              <a:ext cx="8771274" cy="0"/>
            </a:xfrm>
            <a:prstGeom prst="line">
              <a:avLst/>
            </a:prstGeom>
            <a:ln w="57150">
              <a:solidFill>
                <a:srgbClr val="E46C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Más 9"/>
            <p:cNvSpPr/>
            <p:nvPr/>
          </p:nvSpPr>
          <p:spPr>
            <a:xfrm>
              <a:off x="231416" y="3688515"/>
              <a:ext cx="721322" cy="682237"/>
            </a:xfrm>
            <a:prstGeom prst="mathPlus">
              <a:avLst>
                <a:gd name="adj1" fmla="val 18478"/>
              </a:avLst>
            </a:prstGeom>
            <a:solidFill>
              <a:srgbClr val="0054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52738" y="5150746"/>
              <a:ext cx="561461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Total: US$12.500 millones</a:t>
              </a:r>
              <a:endParaRPr lang="es-VE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025208" y="6351136"/>
              <a:ext cx="68910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/>
              </a:lvl1pPr>
            </a:lstStyle>
            <a:p>
              <a:r>
                <a:rPr lang="es-VE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Brecha: </a:t>
              </a:r>
              <a:r>
                <a:rPr lang="es-VE" sz="3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US$252 </a:t>
              </a:r>
              <a:r>
                <a:rPr lang="es-VE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millones </a:t>
              </a:r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44974" y="6228174"/>
              <a:ext cx="8771274" cy="0"/>
            </a:xfrm>
            <a:prstGeom prst="line">
              <a:avLst/>
            </a:prstGeom>
            <a:ln w="57150">
              <a:solidFill>
                <a:srgbClr val="E46C0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enos 13"/>
            <p:cNvSpPr/>
            <p:nvPr/>
          </p:nvSpPr>
          <p:spPr>
            <a:xfrm>
              <a:off x="195543" y="5581479"/>
              <a:ext cx="623846" cy="523220"/>
            </a:xfrm>
            <a:prstGeom prst="mathMinus">
              <a:avLst/>
            </a:prstGeom>
            <a:solidFill>
              <a:srgbClr val="0054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52738" y="5596875"/>
              <a:ext cx="6178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US$12.752 millones Déficit de divisas </a:t>
              </a:r>
              <a:endParaRPr lang="es-V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CO-rab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8575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VE" sz="30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mercados están preocupados…</a:t>
            </a:r>
            <a:br>
              <a:rPr lang="es-VE" sz="30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VE" sz="30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¿Tienen razón?</a:t>
            </a:r>
            <a:endParaRPr lang="en-US" sz="3000" b="1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8509" t="1170" r="1356" b="3612"/>
          <a:stretch/>
        </p:blipFill>
        <p:spPr>
          <a:xfrm>
            <a:off x="1274884" y="1295400"/>
            <a:ext cx="750863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19200" y="324176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 ’90… una década decisiva</a:t>
            </a:r>
            <a:endParaRPr lang="es-VE" alt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934" y="1202948"/>
            <a:ext cx="8382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Ante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i="1" dirty="0" smtClean="0"/>
              <a:t>shocks</a:t>
            </a:r>
            <a:r>
              <a:rPr lang="en-US" sz="2000" dirty="0" smtClean="0"/>
              <a:t> </a:t>
            </a:r>
            <a:r>
              <a:rPr lang="en-US" sz="2000" dirty="0" err="1" smtClean="0"/>
              <a:t>petroleros</a:t>
            </a:r>
            <a:r>
              <a:rPr lang="en-US" sz="2000" dirty="0" smtClean="0"/>
              <a:t> </a:t>
            </a:r>
            <a:r>
              <a:rPr lang="en-US" sz="2000" dirty="0" err="1" smtClean="0"/>
              <a:t>negativos</a:t>
            </a:r>
            <a:r>
              <a:rPr lang="en-US" sz="2000" dirty="0" smtClean="0"/>
              <a:t>, </a:t>
            </a:r>
            <a:r>
              <a:rPr lang="es-ES" sz="2000" dirty="0"/>
              <a:t>se llevó a cabo el primer intento fallido de estabilización macroeconómica en </a:t>
            </a:r>
            <a:r>
              <a:rPr lang="es-ES" sz="2000" dirty="0" smtClean="0"/>
              <a:t>1989.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Gobierno de Carlos Andrés Pérez decide adoptar un programa de ajustes, sujeto a las </a:t>
            </a:r>
            <a:r>
              <a:rPr lang="es-ES" sz="2000" dirty="0" smtClean="0"/>
              <a:t>condiciones del FMI y el Banco Mundial.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El programa incluía:</a:t>
            </a:r>
          </a:p>
          <a:p>
            <a:pPr marL="285750" indent="-28575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L</a:t>
            </a:r>
            <a:r>
              <a:rPr lang="es-ES" sz="2000" dirty="0" smtClean="0"/>
              <a:t>iberación </a:t>
            </a:r>
            <a:r>
              <a:rPr lang="es-ES" sz="2000" dirty="0"/>
              <a:t>de los </a:t>
            </a:r>
            <a:r>
              <a:rPr lang="es-ES" sz="2000" dirty="0" smtClean="0"/>
              <a:t>precios. </a:t>
            </a:r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endParaRPr lang="es-ES" sz="500" dirty="0" smtClean="0"/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A</a:t>
            </a:r>
            <a:r>
              <a:rPr lang="es-ES" sz="2000" dirty="0" smtClean="0"/>
              <a:t>pertura </a:t>
            </a:r>
            <a:r>
              <a:rPr lang="es-ES" sz="2000" dirty="0"/>
              <a:t>a los </a:t>
            </a:r>
            <a:r>
              <a:rPr lang="es-ES" sz="2000" dirty="0" smtClean="0"/>
              <a:t>mercados. </a:t>
            </a:r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endParaRPr lang="es-ES" sz="500" dirty="0" smtClean="0"/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Libre </a:t>
            </a:r>
            <a:r>
              <a:rPr lang="es-ES" sz="2000" dirty="0"/>
              <a:t>flotación del tipo de </a:t>
            </a:r>
            <a:r>
              <a:rPr lang="es-ES" sz="2000" dirty="0" smtClean="0"/>
              <a:t>cambio.</a:t>
            </a:r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endParaRPr lang="es-ES" sz="500" dirty="0" smtClean="0"/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Reforma </a:t>
            </a:r>
            <a:r>
              <a:rPr lang="es-ES" sz="2000" dirty="0"/>
              <a:t>financiera, fiscal y de política </a:t>
            </a:r>
            <a:r>
              <a:rPr lang="es-ES" sz="2000" dirty="0" smtClean="0"/>
              <a:t>comercial.</a:t>
            </a:r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endParaRPr lang="es-ES" sz="500" dirty="0" smtClean="0"/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Estímulos </a:t>
            </a:r>
            <a:r>
              <a:rPr lang="es-ES" sz="2000" dirty="0"/>
              <a:t>a la inversión extranjera y la </a:t>
            </a:r>
            <a:r>
              <a:rPr lang="es-ES" sz="2000" dirty="0" smtClean="0"/>
              <a:t>privatización.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 descr="http://www.medios24.com/wp-content/uploads/2011/10/carlos_andres_perez_new_4-300x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2378075" cy="1617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74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osmopolitantv.es/blogs/lacelulitisnoexisteypunto/wp-content/uploads/2015/09/Imagen-cambio-p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1098"/>
            <a:ext cx="2372980" cy="180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CO-rab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90700" cy="1172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140" y="190499"/>
            <a:ext cx="7529636" cy="791185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Venezuela en una situación compleja</a:t>
            </a:r>
            <a:endParaRPr 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91184882"/>
              </p:ext>
            </p:extLst>
          </p:nvPr>
        </p:nvGraphicFramePr>
        <p:xfrm>
          <a:off x="-152400" y="842682"/>
          <a:ext cx="9517918" cy="56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O-rab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00" cy="1172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726" y="302121"/>
            <a:ext cx="7391400" cy="618516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¿Dónde puede estabilizarse el TC?</a:t>
            </a:r>
            <a:endParaRPr lang="es-VE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media.tumblr.com/tumblr_m37go7mT0Z1r9rjs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24116"/>
            <a:ext cx="3169585" cy="17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1256"/>
          <a:stretch/>
        </p:blipFill>
        <p:spPr>
          <a:xfrm>
            <a:off x="215766" y="1657453"/>
            <a:ext cx="8691386" cy="30151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CO-rab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00" cy="11721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1260" y="349924"/>
            <a:ext cx="7549330" cy="4676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es-VE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 resumen</a:t>
            </a:r>
            <a:r>
              <a:rPr 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…¿</a:t>
            </a:r>
            <a:r>
              <a:rPr lang="es-VE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Cómo cierra el 2016?</a:t>
            </a: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355227" y="1538605"/>
            <a:ext cx="8890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9321" y="2918631"/>
            <a:ext cx="1313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altLang="es-VE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Oposición gana mayoría calificada </a:t>
            </a:r>
            <a:endParaRPr kumimoji="0" lang="es-VE" alt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852489" y="344909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56602" y="2876958"/>
            <a:ext cx="14729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500" b="1" dirty="0" smtClean="0">
                <a:solidFill>
                  <a:schemeClr val="bg1"/>
                </a:solidFill>
              </a:rPr>
              <a:t>Oposición gana mayoría calificada</a:t>
            </a:r>
            <a:endParaRPr lang="es-VE" sz="15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23" y="1772053"/>
            <a:ext cx="8089008" cy="36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CO-rab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84"/>
            <a:ext cx="1790700" cy="11721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93700" y="282109"/>
            <a:ext cx="6096000" cy="5625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VE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Conclusiones</a:t>
            </a: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2665" y="1323458"/>
            <a:ext cx="88900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9321" y="2918631"/>
            <a:ext cx="1313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altLang="es-VE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Oposición gana mayoría calificada </a:t>
            </a:r>
            <a:endParaRPr kumimoji="0" lang="es-VE" alt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852489" y="344909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altLang="es-V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1200" y="1153409"/>
            <a:ext cx="800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VE" sz="1900" dirty="0" smtClean="0"/>
              <a:t>Venezuela tendrá una profundización de la crisis económica con presiones para el cambio político.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VE" sz="10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VE" sz="1900" dirty="0" smtClean="0"/>
              <a:t>El actual modelo es inviable y tendrá que cambiar. Sin embargo, la velocidad de esto no está clara todavía.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VE" sz="10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VE" sz="1900" dirty="0" smtClean="0"/>
              <a:t>Mientras las distorsiones de la economía no se resuelvan, las variables claves de ajuste serán: 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VE" sz="1000" dirty="0" smtClean="0"/>
          </a:p>
          <a:p>
            <a:pPr algn="just">
              <a:buClr>
                <a:srgbClr val="005488"/>
              </a:buClr>
            </a:pPr>
            <a:r>
              <a:rPr lang="es-VE" sz="1900" dirty="0"/>
              <a:t> </a:t>
            </a:r>
            <a:r>
              <a:rPr lang="es-VE" sz="1900" dirty="0" smtClean="0"/>
              <a:t>                                                  </a:t>
            </a:r>
            <a:r>
              <a:rPr lang="es-VE" sz="1900" b="1" dirty="0" smtClean="0"/>
              <a:t>Escasez</a:t>
            </a:r>
          </a:p>
          <a:p>
            <a:pPr algn="just">
              <a:buClr>
                <a:srgbClr val="005488"/>
              </a:buClr>
            </a:pPr>
            <a:r>
              <a:rPr lang="es-VE" sz="1900" b="1" dirty="0"/>
              <a:t> </a:t>
            </a:r>
            <a:r>
              <a:rPr lang="es-VE" sz="1900" b="1" dirty="0" smtClean="0"/>
              <a:t>                                                  Inflación</a:t>
            </a:r>
          </a:p>
          <a:p>
            <a:pPr algn="just">
              <a:buClr>
                <a:srgbClr val="005488"/>
              </a:buClr>
            </a:pPr>
            <a:r>
              <a:rPr lang="es-VE" sz="1900" b="1" dirty="0"/>
              <a:t> </a:t>
            </a:r>
            <a:r>
              <a:rPr lang="es-VE" sz="1900" b="1" dirty="0" smtClean="0"/>
              <a:t>                                                 TC negro </a:t>
            </a:r>
          </a:p>
          <a:p>
            <a:pPr algn="just">
              <a:buClr>
                <a:srgbClr val="005488"/>
              </a:buClr>
            </a:pPr>
            <a:endParaRPr lang="es-VE" sz="10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VE" sz="1900" dirty="0" smtClean="0"/>
              <a:t>Dado el aumento en las presiones sociales y el incremento de la polarización política, Venezuela se encamina a una crisis de gobernabilidad con consecuencias impredecibles.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VE" sz="10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VE" sz="1900" dirty="0" smtClean="0"/>
              <a:t>Venezuela está es transición, sin duda. El detalle es que no necesariamente será un proceso rápido y libre de costos. </a:t>
            </a:r>
            <a:endParaRPr lang="es-VE" sz="1900" dirty="0"/>
          </a:p>
        </p:txBody>
      </p:sp>
      <p:sp>
        <p:nvSpPr>
          <p:cNvPr id="9" name="Elipse 8"/>
          <p:cNvSpPr/>
          <p:nvPr/>
        </p:nvSpPr>
        <p:spPr>
          <a:xfrm>
            <a:off x="3581400" y="3287963"/>
            <a:ext cx="1981200" cy="105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4900"/>
            <a:ext cx="7696200" cy="685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ECOANALÍTICA, C.A.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33400" y="1752600"/>
            <a:ext cx="78486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sz="2000" dirty="0"/>
              <a:t>Web </a:t>
            </a:r>
            <a:r>
              <a:rPr lang="es-VE" altLang="es-VE" sz="2000" dirty="0" err="1"/>
              <a:t>Site</a:t>
            </a:r>
            <a:r>
              <a:rPr lang="es-VE" altLang="es-VE" sz="2000" dirty="0"/>
              <a:t>:  </a:t>
            </a:r>
            <a:r>
              <a:rPr lang="es-VE" altLang="es-VE" sz="2000" dirty="0" smtClean="0">
                <a:solidFill>
                  <a:srgbClr val="005488"/>
                </a:solidFill>
                <a:hlinkClick r:id="rId4"/>
              </a:rPr>
              <a:t>www.ecoanalitica.com</a:t>
            </a:r>
            <a:endParaRPr lang="es-VE" altLang="es-VE" sz="2000" dirty="0">
              <a:solidFill>
                <a:srgbClr val="005488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sz="2000" dirty="0" smtClean="0"/>
              <a:t>E-Mail: </a:t>
            </a:r>
            <a:r>
              <a:rPr lang="es-VE" altLang="es-VE" sz="2000" dirty="0" smtClean="0">
                <a:hlinkClick r:id="rId5"/>
              </a:rPr>
              <a:t>asdrubalo@ecoanalitica.net</a:t>
            </a:r>
            <a:endParaRPr lang="es-VE" altLang="es-VE" sz="2000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sz="2000" dirty="0" smtClean="0"/>
              <a:t> E-Mail: </a:t>
            </a:r>
            <a:r>
              <a:rPr lang="es-VE" altLang="es-VE" sz="2000" dirty="0" smtClean="0">
                <a:hlinkClick r:id="rId6"/>
              </a:rPr>
              <a:t>carlosa@ecoanalitica.net</a:t>
            </a:r>
            <a:endParaRPr lang="es-VE" altLang="es-VE" sz="2000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sz="2000" dirty="0" smtClean="0"/>
              <a:t>E-mail: </a:t>
            </a:r>
            <a:r>
              <a:rPr lang="es-VE" sz="2000" dirty="0" smtClean="0">
                <a:hlinkClick r:id="rId7"/>
              </a:rPr>
              <a:t>info@ecoanalitica.net</a:t>
            </a:r>
            <a:endParaRPr lang="es-VE" altLang="es-VE" sz="2000" dirty="0" smtClean="0">
              <a:solidFill>
                <a:srgbClr val="003399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sz="2000" dirty="0" smtClean="0"/>
              <a:t>Teléfono </a:t>
            </a:r>
            <a:r>
              <a:rPr lang="es-VE" altLang="es-VE" sz="2000" dirty="0"/>
              <a:t>(58-212) 266.9080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sz="2000" dirty="0"/>
              <a:t>Fax (58-212) 266.5119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sz="2000" dirty="0" smtClean="0"/>
              <a:t>Twitter: </a:t>
            </a:r>
            <a:r>
              <a:rPr lang="es-VE" altLang="es-VE" sz="2000" b="1" dirty="0" smtClean="0">
                <a:solidFill>
                  <a:srgbClr val="005488"/>
                </a:solidFill>
              </a:rPr>
              <a:t>@</a:t>
            </a:r>
            <a:r>
              <a:rPr lang="es-VE" altLang="es-VE" sz="2000" b="1" dirty="0" err="1" smtClean="0">
                <a:solidFill>
                  <a:srgbClr val="005488"/>
                </a:solidFill>
              </a:rPr>
              <a:t>aroliveros</a:t>
            </a:r>
            <a:r>
              <a:rPr lang="es-VE" altLang="es-VE" sz="2000" b="1" dirty="0" smtClean="0">
                <a:solidFill>
                  <a:srgbClr val="005488"/>
                </a:solidFill>
              </a:rPr>
              <a:t> /@</a:t>
            </a:r>
            <a:r>
              <a:rPr lang="es-VE" altLang="es-VE" sz="2000" b="1" dirty="0" err="1" smtClean="0">
                <a:solidFill>
                  <a:srgbClr val="005488"/>
                </a:solidFill>
              </a:rPr>
              <a:t>alv_car</a:t>
            </a:r>
            <a:endParaRPr lang="es-VE" altLang="es-VE" sz="2000" b="1" dirty="0" smtClean="0">
              <a:solidFill>
                <a:srgbClr val="005488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sz="2000" b="1" dirty="0" smtClean="0">
                <a:solidFill>
                  <a:srgbClr val="005488"/>
                </a:solidFill>
              </a:rPr>
              <a:t>@</a:t>
            </a:r>
            <a:r>
              <a:rPr lang="es-VE" altLang="es-VE" sz="2000" b="1" dirty="0" err="1" smtClean="0">
                <a:solidFill>
                  <a:srgbClr val="005488"/>
                </a:solidFill>
              </a:rPr>
              <a:t>ecoanalitica</a:t>
            </a:r>
            <a:endParaRPr lang="es-VE" altLang="es-VE" sz="2000" b="1" dirty="0" smtClean="0">
              <a:solidFill>
                <a:srgbClr val="005488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VE" altLang="es-VE" sz="2000" b="1" dirty="0" smtClean="0">
                <a:solidFill>
                  <a:srgbClr val="005488"/>
                </a:solidFill>
              </a:rPr>
              <a:t> #</a:t>
            </a:r>
            <a:r>
              <a:rPr lang="es-VE" altLang="es-VE" sz="2000" b="1" dirty="0" err="1" smtClean="0">
                <a:solidFill>
                  <a:srgbClr val="005488"/>
                </a:solidFill>
              </a:rPr>
              <a:t>ForoEcoanalitica</a:t>
            </a:r>
            <a:endParaRPr lang="es-VE" altLang="es-VE" sz="2000" b="1" dirty="0" smtClean="0">
              <a:solidFill>
                <a:srgbClr val="005488"/>
              </a:solidFill>
            </a:endParaRPr>
          </a:p>
          <a:p>
            <a:pPr marL="342900" indent="-342900" algn="just">
              <a:spcAft>
                <a:spcPts val="600"/>
              </a:spcAft>
              <a:buClr>
                <a:srgbClr val="E46C0A"/>
              </a:buClr>
              <a:buFontTx/>
              <a:buAutoNum type="arabicParenR"/>
            </a:pPr>
            <a:endParaRPr lang="es-VE" altLang="es-V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19200" y="324176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 ’90… una década decisiva</a:t>
            </a:r>
            <a:endParaRPr lang="es-VE" alt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8600" y="1345952"/>
            <a:ext cx="871126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5488"/>
              </a:buClr>
            </a:pPr>
            <a:r>
              <a:rPr lang="es-ES" sz="2000" dirty="0" smtClean="0"/>
              <a:t>Sin embargo, durante </a:t>
            </a:r>
            <a:r>
              <a:rPr lang="es-ES" sz="2000" dirty="0"/>
              <a:t>los años 90, Venezuela pasó por una década decepcionante como muchos otros países latinoamericanos.</a:t>
            </a:r>
            <a:endParaRPr lang="es-ES" sz="500" dirty="0" smtClean="0"/>
          </a:p>
          <a:p>
            <a:pPr algn="just"/>
            <a:endParaRPr lang="en-US" dirty="0" smtClean="0"/>
          </a:p>
          <a:p>
            <a:pPr algn="just"/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periodo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resaltan</a:t>
            </a:r>
            <a:r>
              <a:rPr lang="en-US" sz="2000" b="1" dirty="0" smtClean="0"/>
              <a:t> dos </a:t>
            </a:r>
            <a:r>
              <a:rPr lang="en-US" sz="2000" b="1" dirty="0" err="1" smtClean="0"/>
              <a:t>episodios</a:t>
            </a:r>
            <a:r>
              <a:rPr lang="en-US" sz="2000" b="1" dirty="0" smtClean="0"/>
              <a:t>:</a:t>
            </a:r>
          </a:p>
          <a:p>
            <a:pPr algn="just">
              <a:buClr>
                <a:srgbClr val="005488"/>
              </a:buClr>
            </a:pPr>
            <a:endParaRPr lang="en-US" sz="5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_tradnl" sz="1900" dirty="0"/>
              <a:t>En primer lugar, la </a:t>
            </a:r>
            <a:r>
              <a:rPr lang="es-ES_tradnl" sz="1900" b="1" dirty="0"/>
              <a:t>Apertura Petrolera en Venezuela </a:t>
            </a:r>
            <a:r>
              <a:rPr lang="es-ES_tradnl" sz="1900" dirty="0"/>
              <a:t>que se desarrolló en el período </a:t>
            </a:r>
            <a:r>
              <a:rPr lang="es-ES_tradnl" sz="1900" dirty="0" smtClean="0"/>
              <a:t>1992-1999: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1900" dirty="0"/>
              <a:t>R</a:t>
            </a:r>
            <a:r>
              <a:rPr lang="es-ES_tradnl" sz="1900" dirty="0" smtClean="0"/>
              <a:t>epresentó </a:t>
            </a:r>
            <a:r>
              <a:rPr lang="es-ES_tradnl" sz="1900" dirty="0"/>
              <a:t>un cambio significativo de la política establecida </a:t>
            </a:r>
            <a:r>
              <a:rPr lang="es-ES_tradnl" sz="1900" dirty="0" smtClean="0"/>
              <a:t>en los años 70.</a:t>
            </a:r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1900" dirty="0"/>
              <a:t>S</a:t>
            </a:r>
            <a:r>
              <a:rPr lang="es-ES_tradnl" sz="1900" dirty="0" smtClean="0"/>
              <a:t>e </a:t>
            </a:r>
            <a:r>
              <a:rPr lang="es-ES_tradnl" sz="1900" dirty="0"/>
              <a:t>aplicó debido a la grave crisis económica que vivía el </a:t>
            </a:r>
            <a:r>
              <a:rPr lang="es-ES_tradnl" sz="1900" dirty="0" smtClean="0"/>
              <a:t>país.</a:t>
            </a:r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1900" dirty="0"/>
              <a:t>S</a:t>
            </a:r>
            <a:r>
              <a:rPr lang="es-ES_tradnl" sz="1900" dirty="0" smtClean="0"/>
              <a:t>e sustentó </a:t>
            </a:r>
            <a:r>
              <a:rPr lang="es-ES_tradnl" sz="1900" dirty="0"/>
              <a:t>en </a:t>
            </a:r>
            <a:r>
              <a:rPr lang="es-ES_tradnl" sz="1900" dirty="0" smtClean="0"/>
              <a:t>la </a:t>
            </a:r>
            <a:r>
              <a:rPr lang="es-ES_tradnl" sz="1900" dirty="0"/>
              <a:t>facilidad </a:t>
            </a:r>
            <a:r>
              <a:rPr lang="es-ES_tradnl" sz="1900" dirty="0" smtClean="0"/>
              <a:t>de </a:t>
            </a:r>
            <a:r>
              <a:rPr lang="es-ES_tradnl" sz="1900" dirty="0"/>
              <a:t>atraer inversionistas </a:t>
            </a:r>
            <a:r>
              <a:rPr lang="es-ES_tradnl" sz="1900" dirty="0" smtClean="0"/>
              <a:t>a </a:t>
            </a:r>
            <a:r>
              <a:rPr lang="es-ES_tradnl" sz="1900" dirty="0"/>
              <a:t>pesar del escenario político </a:t>
            </a:r>
            <a:r>
              <a:rPr lang="es-ES_tradnl" sz="1900" dirty="0" smtClean="0"/>
              <a:t>desfavorable (dos intentos de golpe de Estado para el ‘92).</a:t>
            </a:r>
          </a:p>
          <a:p>
            <a:pPr marL="628650" lvl="1" indent="-1714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1900" dirty="0"/>
              <a:t>Como resultado, la producción de hidrocarburos en Venezuela paso de </a:t>
            </a:r>
            <a:r>
              <a:rPr lang="es-ES" sz="1900" dirty="0" smtClean="0"/>
              <a:t>2,5 </a:t>
            </a:r>
            <a:r>
              <a:rPr lang="es-ES" sz="1900" dirty="0" err="1" smtClean="0"/>
              <a:t>mb</a:t>
            </a:r>
            <a:r>
              <a:rPr lang="es-ES" sz="1900" dirty="0" smtClean="0"/>
              <a:t>/d </a:t>
            </a:r>
            <a:r>
              <a:rPr lang="es-ES_tradnl" sz="1900" dirty="0"/>
              <a:t>en 1992 a 3,5 </a:t>
            </a:r>
            <a:r>
              <a:rPr lang="es-ES_tradnl" sz="1900" dirty="0" err="1"/>
              <a:t>mb</a:t>
            </a:r>
            <a:r>
              <a:rPr lang="es-ES_tradnl" sz="1900" dirty="0"/>
              <a:t>/d en </a:t>
            </a:r>
            <a:r>
              <a:rPr lang="es-ES_tradnl" sz="1900" dirty="0" smtClean="0"/>
              <a:t>1998.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3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19200" y="324176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 ’90… una década decisiva</a:t>
            </a:r>
            <a:endParaRPr lang="es-VE" alt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8600" y="1145927"/>
            <a:ext cx="871126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5488"/>
              </a:buClr>
            </a:pPr>
            <a:endParaRPr lang="en-US" sz="5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_tradnl" sz="2000" dirty="0"/>
              <a:t>En segundo lugar, la </a:t>
            </a:r>
            <a:r>
              <a:rPr lang="es-ES_tradnl" sz="2000" b="1" dirty="0"/>
              <a:t>crisis financiera </a:t>
            </a:r>
            <a:r>
              <a:rPr lang="es-ES_tradnl" sz="2000" dirty="0" smtClean="0"/>
              <a:t>1994-1996: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2000" dirty="0"/>
              <a:t>S</a:t>
            </a:r>
            <a:r>
              <a:rPr lang="es-ES_tradnl" sz="2000" dirty="0" smtClean="0"/>
              <a:t>e manifiesta cuando </a:t>
            </a:r>
            <a:r>
              <a:rPr lang="es-ES_tradnl" sz="2000" dirty="0"/>
              <a:t>la </a:t>
            </a:r>
            <a:r>
              <a:rPr lang="es-ES_tradnl" sz="2000" dirty="0" smtClean="0"/>
              <a:t>Superintendencia </a:t>
            </a:r>
            <a:r>
              <a:rPr lang="es-ES_tradnl" sz="2000" dirty="0"/>
              <a:t>de Bancos </a:t>
            </a:r>
            <a:r>
              <a:rPr lang="es-ES_tradnl" sz="2000" dirty="0" smtClean="0"/>
              <a:t>intervino el </a:t>
            </a:r>
            <a:r>
              <a:rPr lang="es-ES_tradnl" sz="2000" dirty="0"/>
              <a:t>Banco Latino, </a:t>
            </a:r>
            <a:r>
              <a:rPr lang="es-ES_tradnl" sz="2000" dirty="0" smtClean="0"/>
              <a:t>la </a:t>
            </a:r>
            <a:r>
              <a:rPr lang="es-ES_tradnl" sz="2000" dirty="0"/>
              <a:t>segunda institución en captaciones de </a:t>
            </a:r>
            <a:r>
              <a:rPr lang="es-ES_tradnl" sz="2000" dirty="0" smtClean="0"/>
              <a:t>depósitos.</a:t>
            </a:r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2000" dirty="0"/>
              <a:t>El retiro masivo de </a:t>
            </a:r>
            <a:r>
              <a:rPr lang="es-ES_tradnl" sz="2000" dirty="0" smtClean="0"/>
              <a:t>depósitos, de </a:t>
            </a:r>
            <a:r>
              <a:rPr lang="es-ES_tradnl" sz="2000" dirty="0"/>
              <a:t>ese </a:t>
            </a:r>
            <a:r>
              <a:rPr lang="es-ES_tradnl" sz="2000" dirty="0" smtClean="0"/>
              <a:t>y otros siete bancos hizo que enfrentaran problemas </a:t>
            </a:r>
            <a:r>
              <a:rPr lang="es-ES_tradnl" sz="2000" dirty="0"/>
              <a:t>de liquidez y </a:t>
            </a:r>
            <a:r>
              <a:rPr lang="es-ES_tradnl" sz="2000" dirty="0" smtClean="0"/>
              <a:t>elevada </a:t>
            </a:r>
            <a:r>
              <a:rPr lang="es-ES_tradnl" sz="2000" dirty="0"/>
              <a:t>demanda de </a:t>
            </a:r>
            <a:r>
              <a:rPr lang="es-ES_tradnl" sz="2000" dirty="0" smtClean="0"/>
              <a:t>divisas.</a:t>
            </a:r>
          </a:p>
          <a:p>
            <a:pPr lvl="1" algn="just">
              <a:buClr>
                <a:srgbClr val="005488"/>
              </a:buClr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2000" dirty="0"/>
              <a:t>Las tasas de interés tanto activa como pasiva registraban niveles tan elevados que afectaban el riesgo de morosidad de los prestatarios</a:t>
            </a:r>
            <a:r>
              <a:rPr lang="es-ES_tradnl" sz="2000" dirty="0" smtClean="0"/>
              <a:t>.</a:t>
            </a:r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2000" dirty="0"/>
              <a:t>La pérdida de confianza se hizo creciente </a:t>
            </a:r>
            <a:r>
              <a:rPr lang="es-ES_tradnl" sz="2000" dirty="0" smtClean="0"/>
              <a:t>y, aunado </a:t>
            </a:r>
            <a:r>
              <a:rPr lang="es-ES_tradnl" sz="2000" dirty="0"/>
              <a:t>a </a:t>
            </a:r>
            <a:r>
              <a:rPr lang="es-ES_tradnl" sz="2000" dirty="0" smtClean="0"/>
              <a:t>los demás factores, </a:t>
            </a:r>
            <a:r>
              <a:rPr lang="es-ES_tradnl" sz="2000" dirty="0"/>
              <a:t>condujo a un severo desorden monetario. </a:t>
            </a:r>
            <a:endParaRPr lang="es-ES_tradnl" sz="20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2000" dirty="0"/>
              <a:t>En mayo de 1994 </a:t>
            </a:r>
            <a:r>
              <a:rPr lang="es-ES_tradnl" sz="2000" dirty="0" smtClean="0"/>
              <a:t>el BCV decidió implementar un </a:t>
            </a:r>
            <a:r>
              <a:rPr lang="es-ES_tradnl" sz="2000" dirty="0"/>
              <a:t>sistema de subasta </a:t>
            </a:r>
            <a:r>
              <a:rPr lang="es-ES_tradnl" sz="2000" dirty="0" smtClean="0"/>
              <a:t>que reemplazó </a:t>
            </a:r>
            <a:r>
              <a:rPr lang="es-ES_tradnl" sz="2000" dirty="0"/>
              <a:t>al sistema de </a:t>
            </a:r>
            <a:r>
              <a:rPr lang="es-ES_tradnl" sz="2000" dirty="0" smtClean="0"/>
              <a:t>flotación.</a:t>
            </a:r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endParaRPr lang="es-ES_tradnl" sz="500" dirty="0" smtClean="0"/>
          </a:p>
          <a:p>
            <a:pPr marL="742950" lvl="1" indent="-285750" algn="just">
              <a:buClr>
                <a:srgbClr val="005488"/>
              </a:buClr>
              <a:buFont typeface="Wingdings" panose="05000000000000000000" pitchFamily="2" charset="2"/>
              <a:buChar char="v"/>
            </a:pPr>
            <a:r>
              <a:rPr lang="es-ES_tradnl" sz="2000" dirty="0"/>
              <a:t>A</a:t>
            </a:r>
            <a:r>
              <a:rPr lang="es-ES_tradnl" sz="2000" dirty="0" smtClean="0"/>
              <a:t>nte </a:t>
            </a:r>
            <a:r>
              <a:rPr lang="es-ES_tradnl" sz="2000" dirty="0"/>
              <a:t>la pérdida importante de reservas, el </a:t>
            </a:r>
            <a:r>
              <a:rPr lang="es-ES_tradnl" sz="2000" dirty="0" smtClean="0"/>
              <a:t>Gobierno </a:t>
            </a:r>
            <a:r>
              <a:rPr lang="es-ES_tradnl" sz="2000" dirty="0"/>
              <a:t>decidió poner en práctica un control de </a:t>
            </a:r>
            <a:r>
              <a:rPr lang="es-ES_tradnl" sz="2000" dirty="0" smtClean="0"/>
              <a:t>cambios.</a:t>
            </a:r>
          </a:p>
          <a:p>
            <a:pPr marL="742950" lvl="1" indent="-285750">
              <a:buClr>
                <a:srgbClr val="005488"/>
              </a:buClr>
              <a:buFont typeface="Wingdings" panose="05000000000000000000" pitchFamily="2" charset="2"/>
              <a:buChar char="v"/>
            </a:pPr>
            <a:endParaRPr lang="es-V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83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19200" y="324176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¿Que pasó al final de los ‘90?</a:t>
            </a:r>
            <a:endParaRPr lang="es-VE" alt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8600" y="1145927"/>
            <a:ext cx="87112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5488"/>
              </a:buClr>
            </a:pPr>
            <a:endParaRPr lang="es-VE" sz="2000" dirty="0"/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_tradnl" sz="2000" dirty="0"/>
              <a:t>Como resultado, se dio lugar a un proceso inflacionario con tasas de 60,8% en 1994, 59,9% en 1995 y 99,9% en 1996. </a:t>
            </a:r>
            <a:endParaRPr lang="es-ES_tradnl" sz="2000" dirty="0" smtClean="0"/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_tradnl" sz="600" dirty="0" smtClean="0"/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_tradnl" sz="2000" dirty="0"/>
              <a:t>Todo esto, junto con el deterioro social </a:t>
            </a:r>
            <a:r>
              <a:rPr lang="es-ES_tradnl" sz="2000" dirty="0" smtClean="0"/>
              <a:t>durante </a:t>
            </a:r>
            <a:r>
              <a:rPr lang="es-ES_tradnl" sz="2000" dirty="0"/>
              <a:t>la segunda mitad de los años 90, sirvió como “bandeja de plata” para la llegada de nuevas </a:t>
            </a:r>
            <a:r>
              <a:rPr lang="es-ES_tradnl" sz="2000" dirty="0" smtClean="0"/>
              <a:t>ideas.</a:t>
            </a:r>
          </a:p>
          <a:p>
            <a:pPr lvl="1">
              <a:buClr>
                <a:srgbClr val="005488"/>
              </a:buClr>
            </a:pPr>
            <a:endParaRPr lang="es-ES_tradnl" sz="2000" dirty="0" smtClean="0"/>
          </a:p>
          <a:p>
            <a:pPr lvl="1">
              <a:buClr>
                <a:srgbClr val="005488"/>
              </a:buClr>
            </a:pPr>
            <a:r>
              <a:rPr lang="es-ES_tradnl" sz="2600" b="1" dirty="0" smtClean="0"/>
              <a:t>     …Así surgió el “Socialismo del Siglo XXI”.</a:t>
            </a:r>
            <a:endParaRPr lang="es-VE" sz="2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cxnSp>
        <p:nvCxnSpPr>
          <p:cNvPr id="3" name="Conector recto 2"/>
          <p:cNvCxnSpPr/>
          <p:nvPr/>
        </p:nvCxnSpPr>
        <p:spPr>
          <a:xfrm>
            <a:off x="3733800" y="3886200"/>
            <a:ext cx="396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breinguash.com/wp-content/uploads/2014/07/CHAVEZ-VIV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67" y="4202586"/>
            <a:ext cx="3266466" cy="214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691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19200" y="324176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23888" indent="-623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altLang="es-VE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nuevo milenio en Venezuela</a:t>
            </a:r>
            <a:endParaRPr lang="es-VE" altLang="es-VE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8600" y="1145927"/>
            <a:ext cx="871126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5488"/>
              </a:buClr>
            </a:pPr>
            <a:endParaRPr lang="es-VE" sz="2000" dirty="0"/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Desde 1999, el cambio político </a:t>
            </a:r>
            <a:r>
              <a:rPr lang="es-ES" sz="2000" dirty="0" smtClean="0"/>
              <a:t>ha </a:t>
            </a:r>
            <a:r>
              <a:rPr lang="es-ES" sz="2000" dirty="0"/>
              <a:t>provocado una redefinición de la estructura institucional </a:t>
            </a:r>
            <a:r>
              <a:rPr lang="es-ES" sz="2000" dirty="0" smtClean="0"/>
              <a:t>y </a:t>
            </a:r>
            <a:r>
              <a:rPr lang="es-ES" sz="2000" dirty="0"/>
              <a:t>principios del sistema </a:t>
            </a:r>
            <a:r>
              <a:rPr lang="es-ES" sz="2000" dirty="0" smtClean="0"/>
              <a:t>económico.</a:t>
            </a:r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/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El Plan de Transición de </a:t>
            </a:r>
            <a:r>
              <a:rPr lang="es-ES" sz="2000" dirty="0" smtClean="0"/>
              <a:t>1999-2000, daba </a:t>
            </a:r>
            <a:r>
              <a:rPr lang="es-ES" sz="2000" dirty="0"/>
              <a:t>cuenta de los problemas sufridos en el pasado y prometía no pasarlos por </a:t>
            </a:r>
            <a:r>
              <a:rPr lang="es-ES" sz="2000" dirty="0" smtClean="0"/>
              <a:t>alto.</a:t>
            </a:r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/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A partir de entonces, se han delimitado diferentes instrumentos para orientar la gestión del Gobierno Central en materia económica</a:t>
            </a:r>
            <a:r>
              <a:rPr lang="es-ES" sz="2000" dirty="0" smtClean="0"/>
              <a:t>:</a:t>
            </a:r>
          </a:p>
          <a:p>
            <a:pPr marL="800100" lvl="1" indent="-342900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1257300" lvl="2" indent="-34290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El </a:t>
            </a:r>
            <a:r>
              <a:rPr lang="es-ES" sz="2000" dirty="0"/>
              <a:t>Programa Económico </a:t>
            </a:r>
            <a:r>
              <a:rPr lang="es-ES" sz="2000" dirty="0" smtClean="0"/>
              <a:t>2001.</a:t>
            </a:r>
          </a:p>
          <a:p>
            <a:pPr marL="1257300" lvl="2" indent="-342900">
              <a:buClr>
                <a:srgbClr val="005488"/>
              </a:buClr>
              <a:buFont typeface="Wingdings" panose="05000000000000000000" pitchFamily="2" charset="2"/>
              <a:buChar char="ü"/>
            </a:pPr>
            <a:endParaRPr lang="es-ES" sz="500" dirty="0" smtClean="0"/>
          </a:p>
          <a:p>
            <a:pPr marL="1257300" lvl="2" indent="-34290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 smtClean="0"/>
              <a:t>El </a:t>
            </a:r>
            <a:r>
              <a:rPr lang="es-ES" sz="2000" dirty="0"/>
              <a:t>Plan de Desarrollo Nacional </a:t>
            </a:r>
            <a:r>
              <a:rPr lang="es-ES" sz="2000" dirty="0" smtClean="0"/>
              <a:t>2002-2007.</a:t>
            </a:r>
          </a:p>
          <a:p>
            <a:pPr marL="1257300" lvl="2" indent="-342900">
              <a:buClr>
                <a:srgbClr val="005488"/>
              </a:buClr>
              <a:buFont typeface="Wingdings" panose="05000000000000000000" pitchFamily="2" charset="2"/>
              <a:buChar char="ü"/>
            </a:pPr>
            <a:endParaRPr lang="es-ES" sz="500" dirty="0" smtClean="0"/>
          </a:p>
          <a:p>
            <a:pPr marL="1257300" lvl="2" indent="-34290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Proyecto Nacional Simón Bolívar </a:t>
            </a:r>
            <a:r>
              <a:rPr lang="es-ES" sz="2000" dirty="0" smtClean="0"/>
              <a:t>2007-2013.</a:t>
            </a:r>
          </a:p>
          <a:p>
            <a:pPr marL="1257300" lvl="2" indent="-342900">
              <a:buClr>
                <a:srgbClr val="005488"/>
              </a:buClr>
              <a:buFont typeface="Wingdings" panose="05000000000000000000" pitchFamily="2" charset="2"/>
              <a:buChar char="ü"/>
            </a:pPr>
            <a:endParaRPr lang="es-ES" sz="500" dirty="0" smtClean="0"/>
          </a:p>
          <a:p>
            <a:pPr marL="1257300" lvl="2" indent="-342900">
              <a:buClr>
                <a:srgbClr val="005488"/>
              </a:buClr>
              <a:buFont typeface="Wingdings" panose="05000000000000000000" pitchFamily="2" charset="2"/>
              <a:buChar char="ü"/>
            </a:pPr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Plan de la Patria 2013-2019. </a:t>
            </a:r>
            <a:r>
              <a:rPr lang="es-ES" sz="2000" dirty="0" smtClean="0"/>
              <a:t> </a:t>
            </a:r>
            <a:endParaRPr lang="es-ES_tradnl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8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95400" y="133453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17375E"/>
                </a:solidFill>
              </a:rPr>
              <a:t>El precio petrolero</a:t>
            </a:r>
            <a:r>
              <a:rPr lang="es-ES" sz="2800" b="1" dirty="0">
                <a:solidFill>
                  <a:srgbClr val="17375E"/>
                </a:solidFill>
              </a:rPr>
              <a:t>, el factor </a:t>
            </a:r>
            <a:endParaRPr lang="es-ES" sz="2800" b="1" dirty="0" smtClean="0">
              <a:solidFill>
                <a:srgbClr val="17375E"/>
              </a:solidFill>
            </a:endParaRPr>
          </a:p>
          <a:p>
            <a:pPr algn="ctr"/>
            <a:r>
              <a:rPr lang="es-ES" sz="2800" b="1" dirty="0" smtClean="0">
                <a:solidFill>
                  <a:srgbClr val="17375E"/>
                </a:solidFill>
              </a:rPr>
              <a:t>más </a:t>
            </a:r>
            <a:r>
              <a:rPr lang="es-ES" sz="2800" b="1" dirty="0">
                <a:solidFill>
                  <a:srgbClr val="17375E"/>
                </a:solidFill>
              </a:rPr>
              <a:t>relevante</a:t>
            </a:r>
            <a:endParaRPr lang="es-VE" sz="2800" dirty="0">
              <a:solidFill>
                <a:srgbClr val="17375E"/>
              </a:solidFill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79146" y="6081778"/>
            <a:ext cx="2664854" cy="76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4800" y="957025"/>
            <a:ext cx="871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5488"/>
              </a:buClr>
            </a:pPr>
            <a:endParaRPr lang="es-VE" sz="2000" dirty="0"/>
          </a:p>
          <a:p>
            <a:pPr lvl="1">
              <a:buClr>
                <a:srgbClr val="005488"/>
              </a:buClr>
            </a:pPr>
            <a:r>
              <a:rPr lang="es-ES" sz="2000" dirty="0"/>
              <a:t>D</a:t>
            </a:r>
            <a:r>
              <a:rPr lang="es-ES" sz="2000" dirty="0" smtClean="0"/>
              <a:t>esde </a:t>
            </a:r>
            <a:r>
              <a:rPr lang="es-ES" sz="2000" dirty="0"/>
              <a:t>que </a:t>
            </a:r>
            <a:r>
              <a:rPr lang="es-ES" sz="2000" dirty="0" smtClean="0"/>
              <a:t>Chávez </a:t>
            </a:r>
            <a:r>
              <a:rPr lang="es-ES" sz="2000" dirty="0"/>
              <a:t>fue elegido, </a:t>
            </a:r>
            <a:r>
              <a:rPr lang="es-ES" sz="2000" dirty="0" smtClean="0"/>
              <a:t>se presenció </a:t>
            </a:r>
            <a:r>
              <a:rPr lang="es-ES" sz="2000" dirty="0"/>
              <a:t>un aumento significativo en los precios del </a:t>
            </a:r>
            <a:r>
              <a:rPr lang="es-ES" sz="2000" dirty="0" smtClean="0"/>
              <a:t>petróleo: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b="14872"/>
          <a:stretch/>
        </p:blipFill>
        <p:spPr>
          <a:xfrm>
            <a:off x="1524000" y="1875300"/>
            <a:ext cx="6464300" cy="3807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5945420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1600" dirty="0"/>
              <a:t>A la llegada de Chávez </a:t>
            </a:r>
            <a:r>
              <a:rPr lang="es-ES" sz="1600" dirty="0" smtClean="0"/>
              <a:t>en </a:t>
            </a:r>
            <a:r>
              <a:rPr lang="es-ES" sz="1600" dirty="0"/>
              <a:t>1999, el precio </a:t>
            </a:r>
            <a:r>
              <a:rPr lang="es-ES" sz="1600" dirty="0" smtClean="0"/>
              <a:t>rondaba </a:t>
            </a:r>
            <a:r>
              <a:rPr lang="es-ES" sz="1600" dirty="0"/>
              <a:t>los </a:t>
            </a:r>
            <a:r>
              <a:rPr lang="es-ES" sz="1600" b="1" dirty="0"/>
              <a:t>US$8,4/</a:t>
            </a:r>
            <a:r>
              <a:rPr lang="es-ES" sz="1600" b="1" dirty="0" err="1"/>
              <a:t>bl</a:t>
            </a:r>
            <a:r>
              <a:rPr lang="es-ES" sz="1600" dirty="0"/>
              <a:t>, alcanzando su punto máximo en </a:t>
            </a:r>
            <a:r>
              <a:rPr lang="es-ES" sz="1600" dirty="0" smtClean="0"/>
              <a:t>2012, en </a:t>
            </a:r>
            <a:r>
              <a:rPr lang="es-ES" sz="1600" b="1" dirty="0" smtClean="0"/>
              <a:t>US$103,5/</a:t>
            </a:r>
            <a:r>
              <a:rPr lang="es-ES" sz="1600" b="1" dirty="0" err="1" smtClean="0"/>
              <a:t>bl</a:t>
            </a:r>
            <a:r>
              <a:rPr lang="es-ES" sz="1600" dirty="0"/>
              <a:t>.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384300" y="225527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17375E"/>
                </a:solidFill>
              </a:rPr>
              <a:t>De altos ingresos a mecanismos de financiamiento</a:t>
            </a:r>
            <a:endParaRPr lang="es-VE" sz="2800" dirty="0">
              <a:solidFill>
                <a:srgbClr val="17375E"/>
              </a:solidFill>
            </a:endParaRPr>
          </a:p>
        </p:txBody>
      </p:sp>
      <p:pic>
        <p:nvPicPr>
          <p:cNvPr id="4099" name="Picture 4" descr="ECO-ra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6429839" y="6082553"/>
            <a:ext cx="2664854" cy="76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8300" y="1733331"/>
            <a:ext cx="8382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Sin embargo, estos </a:t>
            </a:r>
            <a:r>
              <a:rPr lang="es-ES" sz="2000" dirty="0"/>
              <a:t>ingresos no fueron suficientes para el sostén de su </a:t>
            </a:r>
            <a:r>
              <a:rPr lang="es-ES" sz="2000" dirty="0" smtClean="0"/>
              <a:t>modelo.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financiamiento tanto de </a:t>
            </a:r>
            <a:r>
              <a:rPr lang="es-ES" sz="2000" dirty="0" err="1" smtClean="0"/>
              <a:t>Pdvsa</a:t>
            </a:r>
            <a:r>
              <a:rPr lang="es-ES" sz="2000" dirty="0" smtClean="0"/>
              <a:t> </a:t>
            </a:r>
            <a:r>
              <a:rPr lang="es-ES" sz="2000" dirty="0"/>
              <a:t>como del Estado venezolano fue un factor común durante el período 2001-2011. </a:t>
            </a:r>
            <a:endParaRPr lang="es-ES" sz="20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Durante este período, </a:t>
            </a:r>
            <a:r>
              <a:rPr lang="es-ES" sz="2000" dirty="0" err="1"/>
              <a:t>Pdvsa</a:t>
            </a:r>
            <a:r>
              <a:rPr lang="es-ES" sz="2000" dirty="0"/>
              <a:t> realizó emisiones de deuda por US$22.117 </a:t>
            </a:r>
            <a:r>
              <a:rPr lang="es-ES" sz="2000" dirty="0" smtClean="0"/>
              <a:t>millones.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Y por </a:t>
            </a:r>
            <a:r>
              <a:rPr lang="es-ES" sz="2000" dirty="0"/>
              <a:t>su lado, el Gobierno hizo lo suyo por US$27.458 </a:t>
            </a:r>
            <a:r>
              <a:rPr lang="es-ES" sz="2000" dirty="0" smtClean="0"/>
              <a:t>millones.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Por otro lado, el </a:t>
            </a:r>
            <a:r>
              <a:rPr lang="es-ES" sz="2000" dirty="0"/>
              <a:t>socio más importante para Venezuela, desde el punto de vista de acceso a financiamiento, ha sido </a:t>
            </a:r>
            <a:r>
              <a:rPr lang="es-ES" sz="2000" dirty="0" smtClean="0"/>
              <a:t>China.</a:t>
            </a:r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endParaRPr lang="es-ES" sz="500" dirty="0" smtClean="0"/>
          </a:p>
          <a:p>
            <a:pPr marL="285750" indent="-285750" algn="just">
              <a:buClr>
                <a:srgbClr val="005488"/>
              </a:buClr>
              <a:buFont typeface="Arial" panose="020B0604020202020204" pitchFamily="34" charset="0"/>
              <a:buChar char="•"/>
            </a:pPr>
            <a:r>
              <a:rPr lang="es-ES" sz="2000" dirty="0" smtClean="0"/>
              <a:t>El país asiático otorgó un total de US$24.000 millones hasta 2012.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3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20276</TotalTime>
  <Words>1331</Words>
  <Application>Microsoft Office PowerPoint</Application>
  <PresentationFormat>Presentación en pantalla (4:3)</PresentationFormat>
  <Paragraphs>232</Paragraphs>
  <Slides>34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Office Theme</vt:lpstr>
      <vt:lpstr>Venezuela:  El modelo colapsó  ¿y ahora qué?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mercados están preocupados… ¿Tienen razón?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Equis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_x0003_cambiarias 2014: De la bipolaridad _x0003_a la esquizofrenia</dc:title>
  <dc:creator>Elena Roosen</dc:creator>
  <cp:lastModifiedBy>Carolina Salazar</cp:lastModifiedBy>
  <cp:revision>1398</cp:revision>
  <cp:lastPrinted>2016-04-20T17:33:26Z</cp:lastPrinted>
  <dcterms:created xsi:type="dcterms:W3CDTF">2014-03-18T13:47:28Z</dcterms:created>
  <dcterms:modified xsi:type="dcterms:W3CDTF">2016-05-24T16:23:53Z</dcterms:modified>
</cp:coreProperties>
</file>