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66" r:id="rId4"/>
    <p:sldId id="264" r:id="rId5"/>
    <p:sldId id="267" r:id="rId6"/>
    <p:sldId id="268" r:id="rId7"/>
    <p:sldId id="270" r:id="rId8"/>
    <p:sldId id="272" r:id="rId9"/>
    <p:sldId id="273" r:id="rId10"/>
    <p:sldId id="274" r:id="rId11"/>
    <p:sldId id="269" r:id="rId12"/>
    <p:sldId id="263" r:id="rId1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00"/>
    <a:srgbClr val="CC9900"/>
    <a:srgbClr val="008000"/>
    <a:srgbClr val="680E0E"/>
    <a:srgbClr val="B16B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9" autoAdjust="0"/>
    <p:restoredTop sz="94676" autoAdjust="0"/>
  </p:normalViewPr>
  <p:slideViewPr>
    <p:cSldViewPr>
      <p:cViewPr>
        <p:scale>
          <a:sx n="35" d="100"/>
          <a:sy n="35" d="100"/>
        </p:scale>
        <p:origin x="-2340" y="-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25" d="100"/>
          <a:sy n="125" d="100"/>
        </p:scale>
        <p:origin x="-1572" y="24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olas\Desktop\RESPALDOS\Documents\ECON%20ANALYSIS\FX-LATAM.Up-date.Octubre.1023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olas\Desktop\RESPALDOS\Documents\ECON%20ANALYSIS\TAXES.IVA-Aduana.NL.0304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olas\Desktop\RESPALDOS\Documents\ECON%20ANALYSIS\FX-LATAM.Up-date.Octubre.1023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C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3183537717798189E-2"/>
          <c:y val="0.11857115622776163"/>
          <c:w val="0.91915535092772671"/>
          <c:h val="0.79546304556309544"/>
        </c:manualLayout>
      </c:layout>
      <c:barChart>
        <c:barDir val="col"/>
        <c:grouping val="clustered"/>
        <c:varyColors val="0"/>
        <c:ser>
          <c:idx val="0"/>
          <c:order val="0"/>
          <c:tx>
            <c:v>IMPORTACIONES NO PETROLERAS POR TRIMESTRE</c:v>
          </c:tx>
          <c:invertIfNegative val="0"/>
          <c:cat>
            <c:strRef>
              <c:f>'EC Comex'!$AE$7:$AE$27</c:f>
              <c:strCache>
                <c:ptCount val="21"/>
                <c:pt idx="0">
                  <c:v>T1 2011</c:v>
                </c:pt>
                <c:pt idx="1">
                  <c:v>T2</c:v>
                </c:pt>
                <c:pt idx="2">
                  <c:v>T3</c:v>
                </c:pt>
                <c:pt idx="3">
                  <c:v>T4</c:v>
                </c:pt>
                <c:pt idx="4">
                  <c:v>T1 2012</c:v>
                </c:pt>
                <c:pt idx="5">
                  <c:v>T2</c:v>
                </c:pt>
                <c:pt idx="6">
                  <c:v>T3</c:v>
                </c:pt>
                <c:pt idx="7">
                  <c:v>T4</c:v>
                </c:pt>
                <c:pt idx="8">
                  <c:v>T1 2013</c:v>
                </c:pt>
                <c:pt idx="9">
                  <c:v>T2</c:v>
                </c:pt>
                <c:pt idx="10">
                  <c:v>T3</c:v>
                </c:pt>
                <c:pt idx="11">
                  <c:v>T4</c:v>
                </c:pt>
                <c:pt idx="12">
                  <c:v>T1 2014</c:v>
                </c:pt>
                <c:pt idx="13">
                  <c:v>T2</c:v>
                </c:pt>
                <c:pt idx="14">
                  <c:v>T3</c:v>
                </c:pt>
                <c:pt idx="15">
                  <c:v>T4</c:v>
                </c:pt>
                <c:pt idx="16">
                  <c:v>T1 2015</c:v>
                </c:pt>
                <c:pt idx="17">
                  <c:v>T2</c:v>
                </c:pt>
                <c:pt idx="18">
                  <c:v>T3</c:v>
                </c:pt>
                <c:pt idx="19">
                  <c:v>T4</c:v>
                </c:pt>
                <c:pt idx="20">
                  <c:v>T1 2016</c:v>
                </c:pt>
              </c:strCache>
            </c:strRef>
          </c:cat>
          <c:val>
            <c:numRef>
              <c:f>'EC Comex'!$AI$7:$AI$27</c:f>
              <c:numCache>
                <c:formatCode>_(* #,##0_);_(* \(#,##0\);_(* "-"??_);_(@_)</c:formatCode>
                <c:ptCount val="21"/>
                <c:pt idx="0">
                  <c:v>3984951</c:v>
                </c:pt>
                <c:pt idx="1">
                  <c:v>4375351</c:v>
                </c:pt>
                <c:pt idx="2">
                  <c:v>4612357</c:v>
                </c:pt>
                <c:pt idx="3">
                  <c:v>4887699</c:v>
                </c:pt>
                <c:pt idx="4">
                  <c:v>4614372.07</c:v>
                </c:pt>
                <c:pt idx="5">
                  <c:v>4662931.13</c:v>
                </c:pt>
                <c:pt idx="6">
                  <c:v>4944584.4000000004</c:v>
                </c:pt>
                <c:pt idx="7">
                  <c:v>4518308.25</c:v>
                </c:pt>
                <c:pt idx="8">
                  <c:v>4768585.2799999993</c:v>
                </c:pt>
                <c:pt idx="9">
                  <c:v>5170215.2699999996</c:v>
                </c:pt>
                <c:pt idx="10">
                  <c:v>5117474.24</c:v>
                </c:pt>
                <c:pt idx="11">
                  <c:v>4843034.26</c:v>
                </c:pt>
                <c:pt idx="12">
                  <c:v>4493049.4836959997</c:v>
                </c:pt>
                <c:pt idx="13">
                  <c:v>5011708.8977620006</c:v>
                </c:pt>
                <c:pt idx="14">
                  <c:v>5152177.5298929997</c:v>
                </c:pt>
                <c:pt idx="15">
                  <c:v>5288656.3662819993</c:v>
                </c:pt>
                <c:pt idx="16">
                  <c:v>4670214.3724520002</c:v>
                </c:pt>
                <c:pt idx="17">
                  <c:v>4121546.9047669997</c:v>
                </c:pt>
                <c:pt idx="18">
                  <c:v>3971551.7405850003</c:v>
                </c:pt>
                <c:pt idx="19">
                  <c:v>3679148.1915290002</c:v>
                </c:pt>
                <c:pt idx="20" formatCode="#,##0">
                  <c:v>3127781.480099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E1-472F-A21F-9B3BB9E315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612672"/>
        <c:axId val="137623808"/>
      </c:barChart>
      <c:catAx>
        <c:axId val="13761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7623808"/>
        <c:crosses val="autoZero"/>
        <c:auto val="1"/>
        <c:lblAlgn val="ctr"/>
        <c:lblOffset val="100"/>
        <c:noMultiLvlLbl val="0"/>
      </c:catAx>
      <c:valAx>
        <c:axId val="137623808"/>
        <c:scaling>
          <c:orientation val="minMax"/>
          <c:max val="5500000"/>
          <c:min val="3000000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37612672"/>
        <c:crosses val="autoZero"/>
        <c:crossBetween val="between"/>
        <c:majorUnit val="250000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C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s-EC"/>
          </a:p>
          <a:p>
            <a:pPr>
              <a:defRPr/>
            </a:pPr>
            <a:r>
              <a:rPr lang="es-EC"/>
              <a:t>IVA</a:t>
            </a:r>
            <a:r>
              <a:rPr lang="es-EC" baseline="0"/>
              <a:t> mensual (nacional + importaciones)</a:t>
            </a:r>
            <a:endParaRPr lang="es-EC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2198648780013613E-2"/>
          <c:y val="3.7466262961195221E-2"/>
          <c:w val="0.89556057018067614"/>
          <c:h val="0.76796419769500723"/>
        </c:manualLayout>
      </c:layout>
      <c:lineChart>
        <c:grouping val="standard"/>
        <c:varyColors val="0"/>
        <c:ser>
          <c:idx val="0"/>
          <c:order val="0"/>
          <c:tx>
            <c:v>2015</c:v>
          </c:tx>
          <c:marker>
            <c:symbol val="none"/>
          </c:marker>
          <c:cat>
            <c:strRef>
              <c:f>Hoja1!$B$6:$M$6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Hoja1!$B$9:$M$9</c:f>
              <c:numCache>
                <c:formatCode>#,##0</c:formatCode>
                <c:ptCount val="12"/>
                <c:pt idx="0">
                  <c:v>725703.75124999997</c:v>
                </c:pt>
                <c:pt idx="1">
                  <c:v>565860.41700000002</c:v>
                </c:pt>
                <c:pt idx="2">
                  <c:v>560251.27232140012</c:v>
                </c:pt>
                <c:pt idx="3">
                  <c:v>579497.91503999999</c:v>
                </c:pt>
                <c:pt idx="4">
                  <c:v>510686.13608000008</c:v>
                </c:pt>
                <c:pt idx="5">
                  <c:v>493133.13282</c:v>
                </c:pt>
                <c:pt idx="6">
                  <c:v>571750.99433000013</c:v>
                </c:pt>
                <c:pt idx="7">
                  <c:v>512756.27094999992</c:v>
                </c:pt>
                <c:pt idx="8">
                  <c:v>511628.63584</c:v>
                </c:pt>
                <c:pt idx="9">
                  <c:v>489004.18471000006</c:v>
                </c:pt>
                <c:pt idx="10">
                  <c:v>509242.10144000006</c:v>
                </c:pt>
                <c:pt idx="11">
                  <c:v>470921.03269999992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428-4ED3-86B7-07CA4B5A54F8}"/>
            </c:ext>
          </c:extLst>
        </c:ser>
        <c:ser>
          <c:idx val="1"/>
          <c:order val="1"/>
          <c:tx>
            <c:v>2014</c:v>
          </c:tx>
          <c:marker>
            <c:symbol val="none"/>
          </c:marker>
          <c:cat>
            <c:strRef>
              <c:f>Hoja1!$B$6:$M$6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Hoja1!$B$8:$M$8</c:f>
              <c:numCache>
                <c:formatCode>_(* #,##0_);_(* \(#,##0\);_(* "-"??_);_(@_)</c:formatCode>
                <c:ptCount val="12"/>
                <c:pt idx="0">
                  <c:v>642649.97437999991</c:v>
                </c:pt>
                <c:pt idx="1">
                  <c:v>497510.22528000001</c:v>
                </c:pt>
                <c:pt idx="2">
                  <c:v>478671.93291999982</c:v>
                </c:pt>
                <c:pt idx="3">
                  <c:v>521364.2671800002</c:v>
                </c:pt>
                <c:pt idx="4">
                  <c:v>531739.14029000001</c:v>
                </c:pt>
                <c:pt idx="5">
                  <c:v>525190.19639000006</c:v>
                </c:pt>
                <c:pt idx="6">
                  <c:v>552221.39283000864</c:v>
                </c:pt>
                <c:pt idx="7">
                  <c:v>539967.42185000004</c:v>
                </c:pt>
                <c:pt idx="8">
                  <c:v>549466.45077</c:v>
                </c:pt>
                <c:pt idx="9">
                  <c:v>573629.69441</c:v>
                </c:pt>
                <c:pt idx="10">
                  <c:v>560586.30875999993</c:v>
                </c:pt>
                <c:pt idx="11">
                  <c:v>574619.80151999998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E428-4ED3-86B7-07CA4B5A54F8}"/>
            </c:ext>
          </c:extLst>
        </c:ser>
        <c:ser>
          <c:idx val="2"/>
          <c:order val="2"/>
          <c:tx>
            <c:v>2016</c:v>
          </c:tx>
          <c:marker>
            <c:symbol val="none"/>
          </c:marker>
          <c:cat>
            <c:strRef>
              <c:f>Hoja1!$B$6:$M$6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Hoja1!$B$14:$E$14</c:f>
              <c:numCache>
                <c:formatCode>#,##0</c:formatCode>
                <c:ptCount val="4"/>
                <c:pt idx="0">
                  <c:v>602815.93966000003</c:v>
                </c:pt>
                <c:pt idx="1">
                  <c:v>442837.86035999999</c:v>
                </c:pt>
                <c:pt idx="2">
                  <c:v>455016.81889999995</c:v>
                </c:pt>
                <c:pt idx="3">
                  <c:v>433367.05286000011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E428-4ED3-86B7-07CA4B5A5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956608"/>
        <c:axId val="99958144"/>
      </c:lineChart>
      <c:catAx>
        <c:axId val="99956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9958144"/>
        <c:crosses val="autoZero"/>
        <c:auto val="1"/>
        <c:lblAlgn val="ctr"/>
        <c:lblOffset val="100"/>
        <c:noMultiLvlLbl val="0"/>
      </c:catAx>
      <c:valAx>
        <c:axId val="99958144"/>
        <c:scaling>
          <c:orientation val="minMax"/>
          <c:min val="400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9956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48713181685624"/>
          <c:y val="0.1557960998542027"/>
          <c:w val="0.14423798427064718"/>
          <c:h val="0.2307332932791328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C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C"/>
              <a:t>IMPORTACIONES NO PETROLERAS DESGLOSADAS</a:t>
            </a:r>
            <a:r>
              <a:rPr lang="es-EC" baseline="0"/>
              <a:t> y PIB</a:t>
            </a:r>
            <a:endParaRPr lang="es-EC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8198993826640247E-2"/>
          <c:y val="4.3460262794031569E-2"/>
          <c:w val="0.93214583073318957"/>
          <c:h val="0.87017002157433243"/>
        </c:manualLayout>
      </c:layout>
      <c:lineChart>
        <c:grouping val="standard"/>
        <c:varyColors val="0"/>
        <c:ser>
          <c:idx val="1"/>
          <c:order val="0"/>
          <c:tx>
            <c:v>Bienes de Capital</c:v>
          </c:tx>
          <c:marker>
            <c:symbol val="none"/>
          </c:marker>
          <c:cat>
            <c:numRef>
              <c:f>'EC Comex'!$A$411:$A$426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'EC Comex'!$I$411:$I$426</c:f>
              <c:numCache>
                <c:formatCode>_(* #,##0_);_(* \(#,##0\);_(* "-"??_);_(@_)</c:formatCode>
                <c:ptCount val="16"/>
                <c:pt idx="0">
                  <c:v>100</c:v>
                </c:pt>
                <c:pt idx="1">
                  <c:v>176.3556076517736</c:v>
                </c:pt>
                <c:pt idx="2">
                  <c:v>214.71003252120568</c:v>
                </c:pt>
                <c:pt idx="3">
                  <c:v>190.60002314600993</c:v>
                </c:pt>
                <c:pt idx="4">
                  <c:v>218.23877338888374</c:v>
                </c:pt>
                <c:pt idx="5">
                  <c:v>288.06359313136846</c:v>
                </c:pt>
                <c:pt idx="6">
                  <c:v>318.74887322463206</c:v>
                </c:pt>
                <c:pt idx="7">
                  <c:v>372.86153802050654</c:v>
                </c:pt>
                <c:pt idx="8">
                  <c:v>506.20377195022127</c:v>
                </c:pt>
                <c:pt idx="9">
                  <c:v>437.44443630441037</c:v>
                </c:pt>
                <c:pt idx="10">
                  <c:v>572.85622187043123</c:v>
                </c:pt>
                <c:pt idx="11">
                  <c:v>650.21566878696854</c:v>
                </c:pt>
                <c:pt idx="12">
                  <c:v>714.77574701623519</c:v>
                </c:pt>
                <c:pt idx="13">
                  <c:v>750.16246431044533</c:v>
                </c:pt>
                <c:pt idx="14">
                  <c:v>741.15179250547067</c:v>
                </c:pt>
                <c:pt idx="15">
                  <c:v>590.62194979810943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720-4578-A4C8-57D2EB6F92E0}"/>
            </c:ext>
          </c:extLst>
        </c:ser>
        <c:ser>
          <c:idx val="2"/>
          <c:order val="1"/>
          <c:tx>
            <c:v>Bienes de Consumo</c:v>
          </c:tx>
          <c:marker>
            <c:symbol val="none"/>
          </c:marker>
          <c:cat>
            <c:numRef>
              <c:f>'EC Comex'!$A$411:$A$426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'EC Comex'!$K$411:$K$426</c:f>
              <c:numCache>
                <c:formatCode>_(* #,##0_);_(* \(#,##0\);_(* "-"??_);_(@_)</c:formatCode>
                <c:ptCount val="16"/>
                <c:pt idx="0">
                  <c:v>100</c:v>
                </c:pt>
                <c:pt idx="1">
                  <c:v>172.76177095786878</c:v>
                </c:pt>
                <c:pt idx="2">
                  <c:v>219.39721397735048</c:v>
                </c:pt>
                <c:pt idx="3">
                  <c:v>228.31919341211076</c:v>
                </c:pt>
                <c:pt idx="4">
                  <c:v>266.79095090493388</c:v>
                </c:pt>
                <c:pt idx="5">
                  <c:v>305.78086429522784</c:v>
                </c:pt>
                <c:pt idx="6">
                  <c:v>336.50184200850759</c:v>
                </c:pt>
                <c:pt idx="7">
                  <c:v>377.31116308288671</c:v>
                </c:pt>
                <c:pt idx="8">
                  <c:v>500.81599150703812</c:v>
                </c:pt>
                <c:pt idx="9">
                  <c:v>397.4201228167999</c:v>
                </c:pt>
                <c:pt idx="10">
                  <c:v>532.16717840333297</c:v>
                </c:pt>
                <c:pt idx="11">
                  <c:v>627.90327855843645</c:v>
                </c:pt>
                <c:pt idx="12">
                  <c:v>641.01397700812947</c:v>
                </c:pt>
                <c:pt idx="13">
                  <c:v>663.21840948798751</c:v>
                </c:pt>
                <c:pt idx="14">
                  <c:v>663.68395898408301</c:v>
                </c:pt>
                <c:pt idx="15">
                  <c:v>537.973751412247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720-4578-A4C8-57D2EB6F92E0}"/>
            </c:ext>
          </c:extLst>
        </c:ser>
        <c:ser>
          <c:idx val="3"/>
          <c:order val="2"/>
          <c:tx>
            <c:v>PIB</c:v>
          </c:tx>
          <c:marker>
            <c:symbol val="none"/>
          </c:marker>
          <c:cat>
            <c:numRef>
              <c:f>'EC Comex'!$A$411:$A$426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'EC Comex'!$F$305:$F$320</c:f>
              <c:numCache>
                <c:formatCode>0</c:formatCode>
                <c:ptCount val="16"/>
                <c:pt idx="0" formatCode="General">
                  <c:v>100</c:v>
                </c:pt>
                <c:pt idx="1">
                  <c:v>133.36276158920364</c:v>
                </c:pt>
                <c:pt idx="2">
                  <c:v>179.17373817174277</c:v>
                </c:pt>
                <c:pt idx="3">
                  <c:v>203.54925853221727</c:v>
                </c:pt>
                <c:pt idx="4">
                  <c:v>229.64998136649783</c:v>
                </c:pt>
                <c:pt idx="5">
                  <c:v>260.49927869706823</c:v>
                </c:pt>
                <c:pt idx="6">
                  <c:v>293.73054512376495</c:v>
                </c:pt>
                <c:pt idx="7">
                  <c:v>320.1258078335519</c:v>
                </c:pt>
                <c:pt idx="8">
                  <c:v>387.62350735857024</c:v>
                </c:pt>
                <c:pt idx="9">
                  <c:v>392.37477426726525</c:v>
                </c:pt>
                <c:pt idx="10">
                  <c:v>436.53084607145649</c:v>
                </c:pt>
                <c:pt idx="11">
                  <c:v>497.54189651019419</c:v>
                </c:pt>
                <c:pt idx="12">
                  <c:v>551.81616082576352</c:v>
                </c:pt>
                <c:pt idx="13">
                  <c:v>594.81709984381496</c:v>
                </c:pt>
                <c:pt idx="14">
                  <c:v>633.35940391872145</c:v>
                </c:pt>
                <c:pt idx="15">
                  <c:v>633.07320487325387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720-4578-A4C8-57D2EB6F92E0}"/>
            </c:ext>
          </c:extLst>
        </c:ser>
        <c:ser>
          <c:idx val="0"/>
          <c:order val="3"/>
          <c:tx>
            <c:v>Materias Primas</c:v>
          </c:tx>
          <c:marker>
            <c:symbol val="none"/>
          </c:marker>
          <c:cat>
            <c:numRef>
              <c:f>'EC Comex'!$A$411:$A$426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'EC Comex'!$G$411:$G$426</c:f>
              <c:numCache>
                <c:formatCode>0</c:formatCode>
                <c:ptCount val="16"/>
                <c:pt idx="0" formatCode="_(* #,##0_);_(* \(#,##0\);_(* &quot;-&quot;??_);_(@_)">
                  <c:v>100</c:v>
                </c:pt>
                <c:pt idx="1">
                  <c:v>119.63168460649405</c:v>
                </c:pt>
                <c:pt idx="2">
                  <c:v>139.957315999141</c:v>
                </c:pt>
                <c:pt idx="3">
                  <c:v>134.00532222921962</c:v>
                </c:pt>
                <c:pt idx="4">
                  <c:v>171.2863224198378</c:v>
                </c:pt>
                <c:pt idx="5">
                  <c:v>195.5535039969501</c:v>
                </c:pt>
                <c:pt idx="6">
                  <c:v>229.48920594246226</c:v>
                </c:pt>
                <c:pt idx="7">
                  <c:v>272.29670990563193</c:v>
                </c:pt>
                <c:pt idx="8">
                  <c:v>385.66655808667582</c:v>
                </c:pt>
                <c:pt idx="9">
                  <c:v>302.56125359218805</c:v>
                </c:pt>
                <c:pt idx="10">
                  <c:v>386.16848357184745</c:v>
                </c:pt>
                <c:pt idx="11">
                  <c:v>467.00672291110197</c:v>
                </c:pt>
                <c:pt idx="12">
                  <c:v>471.81779071086112</c:v>
                </c:pt>
                <c:pt idx="13">
                  <c:v>502.60787767685872</c:v>
                </c:pt>
                <c:pt idx="14">
                  <c:v>519.8337341391175</c:v>
                </c:pt>
                <c:pt idx="15">
                  <c:v>440.47709561035219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720-4578-A4C8-57D2EB6F92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996032"/>
        <c:axId val="99997568"/>
      </c:lineChart>
      <c:catAx>
        <c:axId val="9999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997568"/>
        <c:crosses val="autoZero"/>
        <c:auto val="1"/>
        <c:lblAlgn val="ctr"/>
        <c:lblOffset val="100"/>
        <c:noMultiLvlLbl val="0"/>
      </c:catAx>
      <c:valAx>
        <c:axId val="99997568"/>
        <c:scaling>
          <c:orientation val="minMax"/>
          <c:min val="100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99996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799242098155012"/>
          <c:y val="0.12234852019306625"/>
          <c:w val="0.2391346687112455"/>
          <c:h val="0.2884717285762354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FC8C4-5FF8-4ACC-80F1-C3C0F8CCE67C}" type="datetimeFigureOut">
              <a:rPr lang="es-EC" smtClean="0"/>
              <a:pPr/>
              <a:t>24/05/2016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C0305-EC95-45B3-8A74-631B6CE65C44}" type="slidenum">
              <a:rPr lang="es-EC" smtClean="0"/>
              <a:pPr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16913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A01839-C8D8-4C48-915F-0CC5C4AA7705}" type="datetimeFigureOut">
              <a:rPr lang="de-DE"/>
              <a:pPr>
                <a:defRPr/>
              </a:pPr>
              <a:t>24.05.2016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2703F9-AA62-4229-9BA7-3C56AA294620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3887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2703F9-AA62-4229-9BA7-3C56AA294620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486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0" y="4437112"/>
            <a:ext cx="9144000" cy="821953"/>
          </a:xfrm>
        </p:spPr>
        <p:txBody>
          <a:bodyPr lIns="0" tIns="0" rIns="0" bIns="0" anchor="t">
            <a:noAutofit/>
          </a:bodyPr>
          <a:lstStyle>
            <a:lvl1pPr>
              <a:defRPr sz="5400" b="0" spc="-150">
                <a:solidFill>
                  <a:schemeClr val="accent2">
                    <a:lumMod val="75000"/>
                  </a:schemeClr>
                </a:solidFill>
                <a:effectLst>
                  <a:outerShdw dist="12700" dir="162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de-DE" dirty="0" smtClean="0"/>
              <a:t>Título Principal</a:t>
            </a:r>
            <a:endParaRPr lang="de-DE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0" y="5187057"/>
            <a:ext cx="9144000" cy="576064"/>
          </a:xfrm>
        </p:spPr>
        <p:txBody>
          <a:bodyPr>
            <a:normAutofit/>
          </a:bodyPr>
          <a:lstStyle>
            <a:lvl1pPr marL="0" indent="0" algn="ctr">
              <a:buNone/>
              <a:defRPr sz="1800" i="1">
                <a:solidFill>
                  <a:srgbClr val="B16B77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3" name="Inhaltsplatzhalter 2"/>
          <p:cNvSpPr>
            <a:spLocks noGrp="1"/>
          </p:cNvSpPr>
          <p:nvPr>
            <p:ph idx="10"/>
          </p:nvPr>
        </p:nvSpPr>
        <p:spPr>
          <a:xfrm>
            <a:off x="539552" y="620688"/>
            <a:ext cx="8064896" cy="2304256"/>
          </a:xfrm>
        </p:spPr>
        <p:txBody>
          <a:bodyPr lIns="0" tIns="0" rIns="0" bIns="0" anchor="ctr">
            <a:noAutofit/>
          </a:bodyPr>
          <a:lstStyle>
            <a:lvl1pPr marL="0" indent="-180000" algn="ctr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4000" b="1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611560" y="1556792"/>
            <a:ext cx="7848872" cy="3960440"/>
          </a:xfrm>
        </p:spPr>
        <p:txBody>
          <a:bodyPr lIns="0" tIns="0" rIns="0" bIns="0">
            <a:noAutofit/>
          </a:bodyPr>
          <a:lstStyle>
            <a:lvl1pPr marL="0" indent="-180000" algn="just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16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20880" cy="360040"/>
          </a:xfrm>
          <a:noFill/>
        </p:spPr>
        <p:txBody>
          <a:bodyPr lIns="0" tIns="0" rIns="0" bIns="0" anchor="t">
            <a:noAutofit/>
          </a:bodyPr>
          <a:lstStyle>
            <a:lvl1pPr algn="l">
              <a:defRPr sz="2600" b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611560" y="3068960"/>
            <a:ext cx="2376264" cy="2448272"/>
          </a:xfrm>
        </p:spPr>
        <p:txBody>
          <a:bodyPr lIns="0" tIns="0" rIns="0" bIns="0">
            <a:noAutofit/>
          </a:bodyPr>
          <a:lstStyle>
            <a:lvl1pPr marL="0" indent="-180000" algn="just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16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9" name="Bildplatzhalter 2" descr="Click For Your Pic"/>
          <p:cNvSpPr>
            <a:spLocks noGrp="1"/>
          </p:cNvSpPr>
          <p:nvPr>
            <p:ph type="pic" idx="13"/>
          </p:nvPr>
        </p:nvSpPr>
        <p:spPr>
          <a:xfrm>
            <a:off x="611560" y="1628800"/>
            <a:ext cx="2376264" cy="1152128"/>
          </a:xfrm>
          <a:gradFill flip="none" rotWithShape="1">
            <a:gsLst>
              <a:gs pos="0">
                <a:schemeClr val="tx2"/>
              </a:gs>
              <a:gs pos="5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rtlCol="0">
            <a:normAutofit/>
          </a:bodyPr>
          <a:lstStyle>
            <a:lvl1pPr marL="0" indent="0" algn="ctr">
              <a:buNone/>
              <a:defRPr sz="14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21" name="Bildplatzhalter 2" descr="Click For Your Pic"/>
          <p:cNvSpPr>
            <a:spLocks noGrp="1"/>
          </p:cNvSpPr>
          <p:nvPr>
            <p:ph type="pic" idx="14"/>
          </p:nvPr>
        </p:nvSpPr>
        <p:spPr>
          <a:xfrm>
            <a:off x="3383868" y="1628800"/>
            <a:ext cx="2376264" cy="1152128"/>
          </a:xfrm>
          <a:gradFill flip="none" rotWithShape="1">
            <a:gsLst>
              <a:gs pos="0">
                <a:schemeClr val="tx2"/>
              </a:gs>
              <a:gs pos="5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rtlCol="0">
            <a:normAutofit/>
          </a:bodyPr>
          <a:lstStyle>
            <a:lvl1pPr marL="0" indent="0" algn="ctr">
              <a:buNone/>
              <a:defRPr sz="14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22" name="Bildplatzhalter 2" descr="Click For Your Pic"/>
          <p:cNvSpPr>
            <a:spLocks noGrp="1"/>
          </p:cNvSpPr>
          <p:nvPr>
            <p:ph type="pic" idx="15"/>
          </p:nvPr>
        </p:nvSpPr>
        <p:spPr>
          <a:xfrm>
            <a:off x="6156176" y="1628800"/>
            <a:ext cx="2376264" cy="1152128"/>
          </a:xfrm>
          <a:gradFill flip="none" rotWithShape="1">
            <a:gsLst>
              <a:gs pos="0">
                <a:schemeClr val="tx2"/>
              </a:gs>
              <a:gs pos="5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rtlCol="0">
            <a:normAutofit/>
          </a:bodyPr>
          <a:lstStyle>
            <a:lvl1pPr marL="0" indent="0" algn="ctr">
              <a:buNone/>
              <a:defRPr sz="14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23" name="Inhaltsplatzhalter 2"/>
          <p:cNvSpPr>
            <a:spLocks noGrp="1"/>
          </p:cNvSpPr>
          <p:nvPr>
            <p:ph idx="16"/>
          </p:nvPr>
        </p:nvSpPr>
        <p:spPr>
          <a:xfrm>
            <a:off x="3383868" y="3068960"/>
            <a:ext cx="2376264" cy="2448272"/>
          </a:xfrm>
        </p:spPr>
        <p:txBody>
          <a:bodyPr lIns="0" tIns="0" rIns="0" bIns="0">
            <a:noAutofit/>
          </a:bodyPr>
          <a:lstStyle>
            <a:lvl1pPr marL="0" indent="-180000" algn="just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16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24" name="Inhaltsplatzhalter 2"/>
          <p:cNvSpPr>
            <a:spLocks noGrp="1"/>
          </p:cNvSpPr>
          <p:nvPr>
            <p:ph idx="17"/>
          </p:nvPr>
        </p:nvSpPr>
        <p:spPr>
          <a:xfrm>
            <a:off x="6156176" y="3068960"/>
            <a:ext cx="2376264" cy="2448272"/>
          </a:xfrm>
        </p:spPr>
        <p:txBody>
          <a:bodyPr lIns="0" tIns="0" rIns="0" bIns="0">
            <a:noAutofit/>
          </a:bodyPr>
          <a:lstStyle>
            <a:lvl1pPr marL="0" indent="-180000" algn="just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16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20" name="Ti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20880" cy="360040"/>
          </a:xfrm>
          <a:noFill/>
        </p:spPr>
        <p:txBody>
          <a:bodyPr lIns="0" tIns="0" rIns="0" bIns="0" anchor="t">
            <a:noAutofit/>
          </a:bodyPr>
          <a:lstStyle>
            <a:lvl1pPr algn="l">
              <a:defRPr sz="2600" b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Inhaltsplatzhalter 2"/>
          <p:cNvSpPr>
            <a:spLocks noGrp="1"/>
          </p:cNvSpPr>
          <p:nvPr>
            <p:ph idx="13"/>
          </p:nvPr>
        </p:nvSpPr>
        <p:spPr>
          <a:xfrm>
            <a:off x="5004048" y="1556792"/>
            <a:ext cx="3528392" cy="3960440"/>
          </a:xfrm>
        </p:spPr>
        <p:txBody>
          <a:bodyPr lIns="0" tIns="0" rIns="0" bIns="0">
            <a:noAutofit/>
          </a:bodyPr>
          <a:lstStyle>
            <a:lvl1pPr marL="0" indent="-180000" algn="just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16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1" name="Bildplatzhalter 2" descr="Click For Your Pic"/>
          <p:cNvSpPr>
            <a:spLocks noGrp="1"/>
          </p:cNvSpPr>
          <p:nvPr>
            <p:ph type="pic" idx="14"/>
          </p:nvPr>
        </p:nvSpPr>
        <p:spPr>
          <a:xfrm>
            <a:off x="611560" y="1628800"/>
            <a:ext cx="3528392" cy="1800200"/>
          </a:xfrm>
          <a:gradFill flip="none" rotWithShape="1">
            <a:gsLst>
              <a:gs pos="0">
                <a:schemeClr val="tx2"/>
              </a:gs>
              <a:gs pos="5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rtlCol="0">
            <a:normAutofit/>
          </a:bodyPr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611560" y="3717032"/>
            <a:ext cx="3528392" cy="1800200"/>
          </a:xfrm>
        </p:spPr>
        <p:txBody>
          <a:bodyPr lIns="0" tIns="0" rIns="0" bIns="0">
            <a:noAutofit/>
          </a:bodyPr>
          <a:lstStyle>
            <a:lvl1pPr marL="0" indent="-180000" algn="just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16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20880" cy="360040"/>
          </a:xfrm>
          <a:noFill/>
        </p:spPr>
        <p:txBody>
          <a:bodyPr lIns="0" tIns="0" rIns="0" bIns="0" anchor="t">
            <a:noAutofit/>
          </a:bodyPr>
          <a:lstStyle>
            <a:lvl1pPr algn="l">
              <a:defRPr sz="2600" b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0" y="4437112"/>
            <a:ext cx="9144000" cy="821953"/>
          </a:xfrm>
        </p:spPr>
        <p:txBody>
          <a:bodyPr lIns="0" tIns="0" rIns="0" bIns="0" anchor="t">
            <a:noAutofit/>
          </a:bodyPr>
          <a:lstStyle>
            <a:lvl1pPr>
              <a:defRPr sz="5400" b="0" spc="-150" baseline="0">
                <a:solidFill>
                  <a:schemeClr val="accent2">
                    <a:lumMod val="75000"/>
                  </a:schemeClr>
                </a:solidFill>
                <a:effectLst>
                  <a:outerShdw dist="12700" dir="162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de-DE" dirty="0" smtClean="0"/>
              <a:t>Título final</a:t>
            </a:r>
            <a:endParaRPr lang="de-DE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0" y="5187057"/>
            <a:ext cx="9144000" cy="576064"/>
          </a:xfrm>
        </p:spPr>
        <p:txBody>
          <a:bodyPr>
            <a:normAutofit/>
          </a:bodyPr>
          <a:lstStyle>
            <a:lvl1pPr marL="0" indent="0" algn="ctr">
              <a:buNone/>
              <a:defRPr sz="1800" i="1">
                <a:solidFill>
                  <a:schemeClr val="accent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0" name="Inhaltsplatzhalter 2"/>
          <p:cNvSpPr>
            <a:spLocks noGrp="1"/>
          </p:cNvSpPr>
          <p:nvPr>
            <p:ph idx="10"/>
          </p:nvPr>
        </p:nvSpPr>
        <p:spPr>
          <a:xfrm>
            <a:off x="539552" y="620688"/>
            <a:ext cx="8064896" cy="2304256"/>
          </a:xfrm>
        </p:spPr>
        <p:txBody>
          <a:bodyPr lIns="0" tIns="0" rIns="0" bIns="0" anchor="ctr">
            <a:noAutofit/>
          </a:bodyPr>
          <a:lstStyle>
            <a:lvl1pPr marL="0" indent="-180000" algn="ctr">
              <a:lnSpc>
                <a:spcPct val="100000"/>
              </a:lnSpc>
              <a:spcBef>
                <a:spcPts val="100"/>
              </a:spcBef>
              <a:buFont typeface="Arial" pitchFamily="34" charset="0"/>
              <a:buNone/>
              <a:defRPr lang="de-DE" sz="4000" b="1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48AC3-264E-4EAE-8311-22EA9F139DB3}" type="datetimeFigureOut">
              <a:rPr lang="es-EC" smtClean="0"/>
              <a:t>24/05/2016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86812-1BFD-4F9D-89D4-369885C940D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907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1894C2-BA8A-4A88-B837-0387ACCE6E50}" type="datetime1">
              <a:rPr lang="de-DE"/>
              <a:pPr>
                <a:defRPr/>
              </a:pPr>
              <a:t>24.05.2016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B9771F-6AC2-46C5-A821-5A67FF199C17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4309553" y="6569968"/>
            <a:ext cx="477267" cy="288032"/>
          </a:xfrm>
          <a:prstGeom prst="rect">
            <a:avLst/>
          </a:prstGeom>
        </p:spPr>
        <p:txBody>
          <a:bodyPr/>
          <a:lstStyle>
            <a:lvl1pPr algn="l">
              <a:defRPr sz="1400" b="1">
                <a:solidFill>
                  <a:schemeClr val="accent5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16D1238F-78E4-4D17-B982-795A38EA1AF6}" type="slidenum">
              <a:rPr lang="de-DE" sz="1100" b="0" i="0" smtClean="0">
                <a:solidFill>
                  <a:schemeClr val="bg1">
                    <a:lumMod val="60000"/>
                    <a:lumOff val="40000"/>
                  </a:schemeClr>
                </a:solidFill>
                <a:latin typeface="+mj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de-DE" b="0" i="0" dirty="0">
              <a:solidFill>
                <a:schemeClr val="bg1">
                  <a:lumMod val="60000"/>
                  <a:lumOff val="40000"/>
                </a:schemeClr>
              </a:solidFill>
              <a:latin typeface="+mj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3" r:id="rId3"/>
    <p:sldLayoutId id="2147483816" r:id="rId4"/>
    <p:sldLayoutId id="2147483817" r:id="rId5"/>
    <p:sldLayoutId id="2147483818" r:id="rId6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1.xls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836712"/>
            <a:ext cx="6515100" cy="2828925"/>
          </a:xfrm>
          <a:prstGeom prst="rect">
            <a:avLst/>
          </a:prstGeom>
        </p:spPr>
      </p:pic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0" y="3665637"/>
            <a:ext cx="9144000" cy="1961056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000" dirty="0" smtClean="0"/>
              <a:t>HERENCIA DEL SOCIALISMO SIGLO XXI</a:t>
            </a:r>
            <a:br>
              <a:rPr lang="de-DE" sz="3000" dirty="0" smtClean="0"/>
            </a:br>
            <a:r>
              <a:rPr lang="de-DE" sz="3000" dirty="0" smtClean="0"/>
              <a:t>EN EL ECUADOR</a:t>
            </a:r>
            <a:br>
              <a:rPr lang="de-DE" sz="3000" dirty="0" smtClean="0"/>
            </a:br>
            <a:endParaRPr lang="de-DE" sz="3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    </a:t>
            </a:r>
            <a:endParaRPr lang="es-EC" dirty="0"/>
          </a:p>
        </p:txBody>
      </p:sp>
      <p:graphicFrame>
        <p:nvGraphicFramePr>
          <p:cNvPr id="4" name="24 Gráfic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533400"/>
          <a:ext cx="82296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473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EL TAMAÑO DEL “HUECO”</a:t>
            </a:r>
            <a:endParaRPr lang="es-EC" dirty="0"/>
          </a:p>
        </p:txBody>
      </p:sp>
      <p:graphicFrame>
        <p:nvGraphicFramePr>
          <p:cNvPr id="4" name="Marcador de contenido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558153"/>
              </p:ext>
            </p:extLst>
          </p:nvPr>
        </p:nvGraphicFramePr>
        <p:xfrm>
          <a:off x="2012213" y="1557338"/>
          <a:ext cx="5046549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Hoja de cálculo" r:id="rId4" imgW="9461500" imgH="7429500" progId="Excel.Sheet.12">
                  <p:embed/>
                </p:oleObj>
              </mc:Choice>
              <mc:Fallback>
                <p:oleObj name="Hoja de cálculo" r:id="rId4" imgW="9461500" imgH="7429500" progId="Excel.Sheet.12">
                  <p:embed/>
                  <p:pic>
                    <p:nvPicPr>
                      <p:cNvPr id="4" name="Objeto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2213" y="1557338"/>
                        <a:ext cx="5046549" cy="3959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1443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836712"/>
            <a:ext cx="6515100" cy="2828925"/>
          </a:xfrm>
          <a:prstGeom prst="rect">
            <a:avLst/>
          </a:prstGeom>
        </p:spPr>
      </p:pic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0" y="3493792"/>
            <a:ext cx="9144000" cy="2132901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C" sz="4800" dirty="0" smtClean="0"/>
              <a:t>Muchas gracias</a:t>
            </a: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33226026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SE PUEDE HACER UN ANALISIS EN LO POLITICO EN LO SOCIAL Y EN LO ECONOMICO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ME ENFOCARE EN LO ECONOMICO Y TRATARE PUNTO POR PUNTO 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El MODELO SE REPITE CON EXTRAORDINARIA REGULARIDAD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CONSUME TODAS LAS DIVISAS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DEJA AL PAIS SIN CAPACIDAD DE IMPORTAR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DESTRUYE LA EFICIENCIA Y LAS VENTAJAS COMPARATIVAS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ALEJA A LA INVERSION EXTRANJERA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SE SOMETE AL CAPITAL CHINO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SE ALEJA DE LIBRE COMERICO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GENERA RECESION, Y RETROCESO EN LOS INDICES ECONOMICOS Y SOCIALES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TIENE OPACIDAD Y OCULTAMIENTO DE LAS CIFRAS Y MIENTE SOBRE LA REALIDAD DE LA ECONOMIA</a:t>
            </a:r>
            <a:endParaRPr lang="es-EC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6214799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5750" indent="-285750">
              <a:buFont typeface="Wingdings" panose="05000000000000000000" pitchFamily="2" charset="2"/>
              <a:buChar char="v"/>
            </a:pPr>
            <a:r>
              <a:rPr lang="es-EC" dirty="0" smtClean="0"/>
              <a:t>La presidente del Brasil ha sido enjuiciada por falsear las cifras del presupuesto del estado</a:t>
            </a:r>
          </a:p>
          <a:p>
            <a:pPr marL="105750" indent="-285750">
              <a:buFont typeface="Wingdings" panose="05000000000000000000" pitchFamily="2" charset="2"/>
              <a:buChar char="v"/>
            </a:pPr>
            <a:r>
              <a:rPr lang="es-EC" dirty="0" smtClean="0"/>
              <a:t>El presidente </a:t>
            </a:r>
            <a:r>
              <a:rPr lang="es-EC" dirty="0" err="1" smtClean="0"/>
              <a:t>LaCalle</a:t>
            </a:r>
            <a:r>
              <a:rPr lang="es-EC" dirty="0" smtClean="0"/>
              <a:t> de Uruguay dijo que la “Señora dejó las cosas peor de lo que había dicho”</a:t>
            </a:r>
          </a:p>
          <a:p>
            <a:pPr marL="105750" indent="-285750">
              <a:buFont typeface="Wingdings" panose="05000000000000000000" pitchFamily="2" charset="2"/>
              <a:buChar char="v"/>
            </a:pPr>
            <a:r>
              <a:rPr lang="es-EC" dirty="0" smtClean="0"/>
              <a:t>En el Ecuador tenemos opacidad de las cifras, muy denunciada</a:t>
            </a:r>
          </a:p>
          <a:p>
            <a:pPr marL="105750" indent="-285750">
              <a:buFont typeface="Wingdings" panose="05000000000000000000" pitchFamily="2" charset="2"/>
              <a:buChar char="v"/>
            </a:pPr>
            <a:r>
              <a:rPr lang="es-EC" dirty="0" smtClean="0"/>
              <a:t>Sin certidumbre sobre las cifras no podemos tener planes económicos</a:t>
            </a:r>
          </a:p>
          <a:p>
            <a:pPr marL="105750" indent="-285750">
              <a:buFont typeface="Wingdings" panose="05000000000000000000" pitchFamily="2" charset="2"/>
              <a:buChar char="v"/>
            </a:pPr>
            <a:r>
              <a:rPr lang="es-EC" dirty="0" smtClean="0"/>
              <a:t>Veamos esas inconsistencias que son parte de la herencia en el Ecuador</a:t>
            </a:r>
            <a:endParaRPr lang="es-EC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LA VERDAD SOBRE LAS CIFRAS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3496505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 dirty="0"/>
          </a:p>
          <a:p>
            <a:endParaRPr lang="es-EC" dirty="0"/>
          </a:p>
          <a:p>
            <a:endParaRPr lang="es-EC" dirty="0"/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¿CUAL ES LA DEUDA?</a:t>
            </a:r>
            <a:endParaRPr lang="es-EC" dirty="0"/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980" y="1382712"/>
            <a:ext cx="5400040" cy="4092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53743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¿CUAL ES LA REALIDAD DE LAS RESERVAS?</a:t>
            </a:r>
            <a:endParaRPr lang="es-EC" dirty="0"/>
          </a:p>
        </p:txBody>
      </p:sp>
      <p:graphicFrame>
        <p:nvGraphicFramePr>
          <p:cNvPr id="4" name="Marcador de contenido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108952"/>
              </p:ext>
            </p:extLst>
          </p:nvPr>
        </p:nvGraphicFramePr>
        <p:xfrm>
          <a:off x="2299086" y="1557338"/>
          <a:ext cx="4472803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Hoja de cálculo" r:id="rId3" imgW="6083300" imgH="5384800" progId="Excel.Sheet.8">
                  <p:embed/>
                </p:oleObj>
              </mc:Choice>
              <mc:Fallback>
                <p:oleObj name="Hoja de cálculo" r:id="rId3" imgW="6083300" imgH="5384800" progId="Excel.Sheet.8">
                  <p:embed/>
                  <p:pic>
                    <p:nvPicPr>
                      <p:cNvPr id="3" name="Objeto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99086" y="1557338"/>
                        <a:ext cx="4472803" cy="3959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1121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s-EC" b="1" i="1" dirty="0"/>
              <a:t>¿Ha utilizado el BCE las reservas de la banca privada para financiar al Fisco a través de operaciones de corto plazo?</a:t>
            </a:r>
            <a:br>
              <a:rPr lang="es-EC" b="1" i="1" dirty="0"/>
            </a:br>
            <a:r>
              <a:rPr lang="es-EC" b="1" i="1" dirty="0"/>
              <a:t>​</a:t>
            </a:r>
            <a:r>
              <a:rPr lang="es-EC" dirty="0"/>
              <a:t/>
            </a:r>
            <a:br>
              <a:rPr lang="es-EC" dirty="0"/>
            </a:br>
            <a:r>
              <a:rPr lang="es-EC" sz="2400" dirty="0">
                <a:solidFill>
                  <a:schemeClr val="accent2"/>
                </a:solidFill>
              </a:rPr>
              <a:t>Los bancos tienen depositados en el Central USD </a:t>
            </a:r>
            <a:br>
              <a:rPr lang="es-EC" sz="2400" dirty="0">
                <a:solidFill>
                  <a:schemeClr val="accent2"/>
                </a:solidFill>
              </a:rPr>
            </a:br>
            <a:r>
              <a:rPr lang="es-EC" sz="2400" dirty="0">
                <a:solidFill>
                  <a:schemeClr val="accent2"/>
                </a:solidFill>
              </a:rPr>
              <a:t>2 100 millones. De esos, 800 millones son encaje que debe estar en BCE y no puede estar en ningún otro lado. El resto está cubierto por la reserva internacional que suma unos 2 300 millones, aproximadamente</a:t>
            </a:r>
            <a:r>
              <a:rPr lang="es-EC" sz="2400" dirty="0" smtClean="0">
                <a:solidFill>
                  <a:schemeClr val="accent2"/>
                </a:solidFill>
              </a:rPr>
              <a:t>.</a:t>
            </a:r>
          </a:p>
          <a:p>
            <a:pPr algn="l"/>
            <a:r>
              <a:rPr lang="es-EC" sz="2400" b="1" dirty="0"/>
              <a:t>Diego Martínez: 'Se inyectará liquidez al Fisco como una medida </a:t>
            </a:r>
            <a:r>
              <a:rPr lang="es-EC" sz="2400" b="1" dirty="0" err="1"/>
              <a:t>anticíclica</a:t>
            </a:r>
            <a:r>
              <a:rPr lang="es-EC" sz="2400" b="1" dirty="0"/>
              <a:t>'</a:t>
            </a:r>
            <a:r>
              <a:rPr lang="es-EC" sz="2400" dirty="0" smtClean="0">
                <a:solidFill>
                  <a:schemeClr val="accent2"/>
                </a:solidFill>
              </a:rPr>
              <a:t> </a:t>
            </a:r>
            <a:r>
              <a:rPr lang="es-EC" sz="2400" dirty="0">
                <a:solidFill>
                  <a:schemeClr val="accent2"/>
                </a:solidFill>
              </a:rPr>
              <a:t/>
            </a:r>
            <a:br>
              <a:rPr lang="es-EC" sz="2400" dirty="0">
                <a:solidFill>
                  <a:schemeClr val="accent2"/>
                </a:solidFill>
              </a:rPr>
            </a:br>
            <a:endParaRPr lang="es-EC" sz="2400" dirty="0">
              <a:solidFill>
                <a:schemeClr val="accent2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QUE DICE EL BCE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5644363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EL PIB DECRECIO EN LOS TRES PRIMEROS TRIMESTRES.  PERO CRECIO EN EL AÑO.  ESO ES SOLO POSIBLE CON UN EXTRAORDINARIO. </a:t>
            </a:r>
          </a:p>
          <a:p>
            <a:pPr marL="105750" indent="-285750">
              <a:buFont typeface="Wingdings" panose="05000000000000000000" pitchFamily="2" charset="2"/>
              <a:buChar char="Ø"/>
            </a:pPr>
            <a:r>
              <a:rPr lang="es-EC" dirty="0" smtClean="0"/>
              <a:t>VEAMOS CIERTAS CIFRAS</a:t>
            </a:r>
            <a:endParaRPr lang="es-EC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CIFRAS DE PIB Y CIFRAS MONETARIAS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2409701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     </a:t>
            </a:r>
            <a:endParaRPr lang="es-EC" dirty="0"/>
          </a:p>
        </p:txBody>
      </p:sp>
      <p:graphicFrame>
        <p:nvGraphicFramePr>
          <p:cNvPr id="4" name="22 Gráfic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685800"/>
          <a:ext cx="8229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550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   </a:t>
            </a:r>
            <a:endParaRPr lang="es-EC" dirty="0"/>
          </a:p>
        </p:txBody>
      </p:sp>
      <p:graphicFrame>
        <p:nvGraphicFramePr>
          <p:cNvPr id="4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351606"/>
              </p:ext>
            </p:extLst>
          </p:nvPr>
        </p:nvGraphicFramePr>
        <p:xfrm>
          <a:off x="533400" y="838200"/>
          <a:ext cx="8229600" cy="5516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147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ghtsOn">
  <a:themeElements>
    <a:clrScheme name="UEES">
      <a:dk1>
        <a:srgbClr val="3C3C3C"/>
      </a:dk1>
      <a:lt1>
        <a:srgbClr val="64645A"/>
      </a:lt1>
      <a:dk2>
        <a:srgbClr val="FFFFF0"/>
      </a:dk2>
      <a:lt2>
        <a:srgbClr val="D2D2BE"/>
      </a:lt2>
      <a:accent1>
        <a:srgbClr val="62121A"/>
      </a:accent1>
      <a:accent2>
        <a:srgbClr val="981C28"/>
      </a:accent2>
      <a:accent3>
        <a:srgbClr val="B37981"/>
      </a:accent3>
      <a:accent4>
        <a:srgbClr val="CE787E"/>
      </a:accent4>
      <a:accent5>
        <a:srgbClr val="D5AFAF"/>
      </a:accent5>
      <a:accent6>
        <a:srgbClr val="F4C7CB"/>
      </a:accent6>
      <a:hlink>
        <a:srgbClr val="981C28"/>
      </a:hlink>
      <a:folHlink>
        <a:srgbClr val="62121A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5425</TotalTime>
  <Words>273</Words>
  <Application>Microsoft Office PowerPoint</Application>
  <PresentationFormat>Presentación en pantalla (4:3)</PresentationFormat>
  <Paragraphs>37</Paragraphs>
  <Slides>12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LightsOn</vt:lpstr>
      <vt:lpstr>Hoja de cálculo</vt:lpstr>
      <vt:lpstr>HERENCIA DEL SOCIALISMO SIGLO XXI EN EL ECUADOR </vt:lpstr>
      <vt:lpstr>Presentación de PowerPoint</vt:lpstr>
      <vt:lpstr>LA VERDAD SOBRE LAS CIFRAS</vt:lpstr>
      <vt:lpstr>¿CUAL ES LA DEUDA?</vt:lpstr>
      <vt:lpstr>¿CUAL ES LA REALIDAD DE LAS RESERVAS?</vt:lpstr>
      <vt:lpstr>QUE DICE EL BCE</vt:lpstr>
      <vt:lpstr>CIFRAS DE PIB Y CIFRAS MONETARIAS</vt:lpstr>
      <vt:lpstr>     </vt:lpstr>
      <vt:lpstr>   </vt:lpstr>
      <vt:lpstr>    </vt:lpstr>
      <vt:lpstr>EL TAMAÑO DEL “HUECO”</vt:lpstr>
      <vt:lpstr>Muchas 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booboo</dc:creator>
  <cp:lastModifiedBy>Carolina Salazar</cp:lastModifiedBy>
  <cp:revision>524</cp:revision>
  <dcterms:created xsi:type="dcterms:W3CDTF">2011-04-28T14:24:50Z</dcterms:created>
  <dcterms:modified xsi:type="dcterms:W3CDTF">2016-05-25T14:14:42Z</dcterms:modified>
</cp:coreProperties>
</file>